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3" r:id="rId1"/>
  </p:sldMasterIdLst>
  <p:sldIdLst>
    <p:sldId id="256" r:id="rId2"/>
    <p:sldId id="309" r:id="rId3"/>
    <p:sldId id="267" r:id="rId4"/>
    <p:sldId id="268" r:id="rId5"/>
    <p:sldId id="257" r:id="rId6"/>
    <p:sldId id="266" r:id="rId7"/>
    <p:sldId id="270" r:id="rId8"/>
    <p:sldId id="262" r:id="rId9"/>
    <p:sldId id="269" r:id="rId10"/>
    <p:sldId id="283" r:id="rId11"/>
    <p:sldId id="285" r:id="rId12"/>
    <p:sldId id="263" r:id="rId13"/>
    <p:sldId id="264" r:id="rId14"/>
    <p:sldId id="265" r:id="rId15"/>
    <p:sldId id="284" r:id="rId16"/>
    <p:sldId id="274" r:id="rId17"/>
    <p:sldId id="286" r:id="rId18"/>
    <p:sldId id="272" r:id="rId19"/>
    <p:sldId id="288" r:id="rId20"/>
    <p:sldId id="287" r:id="rId21"/>
    <p:sldId id="289" r:id="rId22"/>
    <p:sldId id="292" r:id="rId23"/>
    <p:sldId id="291" r:id="rId24"/>
    <p:sldId id="258" r:id="rId25"/>
    <p:sldId id="282" r:id="rId26"/>
    <p:sldId id="271" r:id="rId27"/>
    <p:sldId id="273" r:id="rId28"/>
    <p:sldId id="279" r:id="rId29"/>
    <p:sldId id="280" r:id="rId30"/>
    <p:sldId id="281" r:id="rId31"/>
    <p:sldId id="276" r:id="rId32"/>
    <p:sldId id="310" r:id="rId33"/>
    <p:sldId id="294" r:id="rId34"/>
    <p:sldId id="295" r:id="rId35"/>
    <p:sldId id="296" r:id="rId36"/>
    <p:sldId id="297" r:id="rId37"/>
    <p:sldId id="298" r:id="rId38"/>
    <p:sldId id="299" r:id="rId39"/>
    <p:sldId id="300" r:id="rId40"/>
    <p:sldId id="301" r:id="rId41"/>
    <p:sldId id="304" r:id="rId42"/>
    <p:sldId id="305" r:id="rId43"/>
    <p:sldId id="302" r:id="rId44"/>
    <p:sldId id="303" r:id="rId45"/>
    <p:sldId id="306" r:id="rId46"/>
    <p:sldId id="307" r:id="rId47"/>
    <p:sldId id="324" r:id="rId48"/>
    <p:sldId id="260" r:id="rId49"/>
    <p:sldId id="325" r:id="rId50"/>
    <p:sldId id="326" r:id="rId51"/>
    <p:sldId id="327" r:id="rId52"/>
    <p:sldId id="328" r:id="rId53"/>
    <p:sldId id="329"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3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antonini" initials="da" lastIdx="0" clrIdx="0">
    <p:extLst>
      <p:ext uri="{19B8F6BF-5375-455C-9EA6-DF929625EA0E}">
        <p15:presenceInfo xmlns:p15="http://schemas.microsoft.com/office/powerpoint/2012/main" userId="b8468aa46484d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1" autoAdjust="0"/>
    <p:restoredTop sz="86397"/>
  </p:normalViewPr>
  <p:slideViewPr>
    <p:cSldViewPr snapToGrid="0">
      <p:cViewPr varScale="1">
        <p:scale>
          <a:sx n="71" d="100"/>
          <a:sy n="71" d="100"/>
        </p:scale>
        <p:origin x="168" y="816"/>
      </p:cViewPr>
      <p:guideLst/>
    </p:cSldViewPr>
  </p:slideViewPr>
  <p:outlineViewPr>
    <p:cViewPr>
      <p:scale>
        <a:sx n="33" d="100"/>
        <a:sy n="33" d="100"/>
      </p:scale>
      <p:origin x="0" y="-1578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1998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01287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09116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07076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597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7662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4605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158474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506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747753C-DC78-4171-87C7-3BA36F3B288A}" type="datetimeFigureOut">
              <a:rPr lang="it-IT" smtClean="0"/>
              <a:t>07/05/19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357528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47753C-DC78-4171-87C7-3BA36F3B288A}" type="datetimeFigureOut">
              <a:rPr lang="it-IT" smtClean="0"/>
              <a:t>07/05/19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6221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47753C-DC78-4171-87C7-3BA36F3B288A}" type="datetimeFigureOut">
              <a:rPr lang="it-IT" smtClean="0"/>
              <a:t>07/05/19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86404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747753C-DC78-4171-87C7-3BA36F3B288A}" type="datetimeFigureOut">
              <a:rPr lang="it-IT" smtClean="0"/>
              <a:t>07/05/19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410729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7753C-DC78-4171-87C7-3BA36F3B288A}" type="datetimeFigureOut">
              <a:rPr lang="it-IT" smtClean="0"/>
              <a:t>07/05/19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928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07/05/19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230220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47753C-DC78-4171-87C7-3BA36F3B288A}" type="datetimeFigureOut">
              <a:rPr lang="it-IT" smtClean="0"/>
              <a:t>07/05/19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69BBE3-BB0D-4B25-9BF0-BEC626894416}" type="slidenum">
              <a:rPr lang="it-IT" smtClean="0"/>
              <a:t>‹N›</a:t>
            </a:fld>
            <a:endParaRPr lang="it-IT"/>
          </a:p>
        </p:txBody>
      </p:sp>
    </p:spTree>
    <p:extLst>
      <p:ext uri="{BB962C8B-B14F-4D97-AF65-F5344CB8AC3E}">
        <p14:creationId xmlns:p14="http://schemas.microsoft.com/office/powerpoint/2010/main" val="30361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7753C-DC78-4171-87C7-3BA36F3B288A}" type="datetimeFigureOut">
              <a:rPr lang="it-IT" smtClean="0"/>
              <a:t>07/05/19</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69BBE3-BB0D-4B25-9BF0-BEC626894416}" type="slidenum">
              <a:rPr lang="it-IT" smtClean="0"/>
              <a:t>‹N›</a:t>
            </a:fld>
            <a:endParaRPr lang="it-IT"/>
          </a:p>
        </p:txBody>
      </p:sp>
    </p:spTree>
    <p:extLst>
      <p:ext uri="{BB962C8B-B14F-4D97-AF65-F5344CB8AC3E}">
        <p14:creationId xmlns:p14="http://schemas.microsoft.com/office/powerpoint/2010/main" val="4235846797"/>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el.wikipedia.org/wiki/Arduino"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hyperlink" Target="https://de.wikipedia.org/wiki/Raspberry_Pi"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77.png"/><Relationship Id="rId4" Type="http://schemas.openxmlformats.org/officeDocument/2006/relationships/image" Target="../media/image6.tiff"/></Relationships>
</file>

<file path=ppt/slides/_rels/slide4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78.tiff"/><Relationship Id="rId1" Type="http://schemas.openxmlformats.org/officeDocument/2006/relationships/slideLayout" Target="../slideLayouts/slideLayout2.xml"/><Relationship Id="rId5" Type="http://schemas.openxmlformats.org/officeDocument/2006/relationships/hyperlink" Target="https://de.wikipedia.org/wiki/Raspberry_Pi"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wikipedia.org/wiki/Raspberry_Pi"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hyperlink" Target="https://el.wikipedia.org/wiki/Arduino" TargetMode="External"/><Relationship Id="rId7"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8.tiff"/><Relationship Id="rId5" Type="http://schemas.openxmlformats.org/officeDocument/2006/relationships/hyperlink" Target="https://de.wikipedia.org/wiki/Raspberry_Pi"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8.tiff"/><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1934752F-EEE0-43D0-A201-61CA86D548A4}"/>
              </a:ext>
            </a:extLst>
          </p:cNvPr>
          <p:cNvSpPr>
            <a:spLocks noGrp="1"/>
          </p:cNvSpPr>
          <p:nvPr>
            <p:ph type="subTitle" idx="1"/>
          </p:nvPr>
        </p:nvSpPr>
        <p:spPr>
          <a:xfrm>
            <a:off x="4807597" y="3680268"/>
            <a:ext cx="2576805" cy="1619926"/>
          </a:xfrm>
        </p:spPr>
        <p:txBody>
          <a:bodyPr>
            <a:normAutofit/>
          </a:bodyPr>
          <a:lstStyle/>
          <a:p>
            <a:pPr algn="l"/>
            <a:r>
              <a:rPr lang="it-IT" dirty="0">
                <a:solidFill>
                  <a:schemeClr val="tx1"/>
                </a:solidFill>
                <a:latin typeface="Arial Rounded MT Bold" panose="020F0704030504030204" pitchFamily="34" charset="0"/>
              </a:rPr>
              <a:t>Alfano Emanuele</a:t>
            </a:r>
          </a:p>
          <a:p>
            <a:pPr algn="l"/>
            <a:r>
              <a:rPr lang="it-IT" dirty="0">
                <a:solidFill>
                  <a:schemeClr val="tx1"/>
                </a:solidFill>
                <a:latin typeface="Arial Rounded MT Bold" panose="020F0704030504030204" pitchFamily="34" charset="0"/>
              </a:rPr>
              <a:t>Angeloni Ilaria</a:t>
            </a:r>
          </a:p>
          <a:p>
            <a:pPr algn="l"/>
            <a:r>
              <a:rPr lang="it-IT" dirty="0">
                <a:solidFill>
                  <a:schemeClr val="tx1"/>
                </a:solidFill>
                <a:latin typeface="Arial Rounded MT Bold" panose="020F0704030504030204" pitchFamily="34" charset="0"/>
              </a:rPr>
              <a:t>Antonini Davide</a:t>
            </a:r>
          </a:p>
          <a:p>
            <a:pPr algn="l"/>
            <a:r>
              <a:rPr lang="it-IT" dirty="0">
                <a:solidFill>
                  <a:schemeClr val="tx1"/>
                </a:solidFill>
                <a:latin typeface="Arial Rounded MT Bold" panose="020F0704030504030204" pitchFamily="34" charset="0"/>
              </a:rPr>
              <a:t>Cosentini Alessandro</a:t>
            </a:r>
          </a:p>
          <a:p>
            <a:pPr algn="l"/>
            <a:endParaRPr lang="it-IT" dirty="0"/>
          </a:p>
        </p:txBody>
      </p:sp>
      <p:sp>
        <p:nvSpPr>
          <p:cNvPr id="2" name="Titolo 1">
            <a:extLst>
              <a:ext uri="{FF2B5EF4-FFF2-40B4-BE49-F238E27FC236}">
                <a16:creationId xmlns:a16="http://schemas.microsoft.com/office/drawing/2014/main" id="{2175198D-8639-481F-99C4-B539078C7C46}"/>
              </a:ext>
            </a:extLst>
          </p:cNvPr>
          <p:cNvSpPr>
            <a:spLocks noGrp="1"/>
          </p:cNvSpPr>
          <p:nvPr>
            <p:ph type="ctrTitle"/>
          </p:nvPr>
        </p:nvSpPr>
        <p:spPr>
          <a:xfrm>
            <a:off x="4423436" y="1179146"/>
            <a:ext cx="6380480" cy="3002662"/>
          </a:xfrm>
        </p:spPr>
        <p:txBody>
          <a:bodyPr>
            <a:normAutofit/>
          </a:bodyPr>
          <a:lstStyle/>
          <a:p>
            <a:pPr algn="ctr"/>
            <a:r>
              <a:rPr lang="it-IT" sz="4400" dirty="0">
                <a:solidFill>
                  <a:schemeClr val="tx1"/>
                </a:solidFill>
                <a:latin typeface="Arial Rounded MT Bold" panose="020F0704030504030204" pitchFamily="34" charset="0"/>
              </a:rPr>
              <a:t>Controlli Automatici</a:t>
            </a:r>
            <a:br>
              <a:rPr lang="it-IT" sz="4400" dirty="0">
                <a:solidFill>
                  <a:schemeClr val="tx1"/>
                </a:solidFill>
                <a:latin typeface="Arial Rounded MT Bold" panose="020F0704030504030204" pitchFamily="34" charset="0"/>
              </a:rPr>
            </a:br>
            <a:r>
              <a:rPr lang="it-IT" sz="3200" dirty="0">
                <a:solidFill>
                  <a:schemeClr val="tx1"/>
                </a:solidFill>
                <a:latin typeface="Arial Rounded MT Bold" panose="020F0704030504030204" pitchFamily="34" charset="0"/>
              </a:rPr>
              <a:t>A.A. 2018-2019</a:t>
            </a:r>
            <a:br>
              <a:rPr lang="it-IT" sz="4400" dirty="0">
                <a:solidFill>
                  <a:schemeClr val="tx1"/>
                </a:solidFill>
                <a:latin typeface="Arial Rounded MT Bold" panose="020F0704030504030204" pitchFamily="34" charset="0"/>
              </a:rPr>
            </a:br>
            <a:r>
              <a:rPr lang="it-IT" sz="4800" dirty="0">
                <a:solidFill>
                  <a:schemeClr val="tx1"/>
                </a:solidFill>
                <a:latin typeface="Arial Rounded MT Bold" panose="020F0704030504030204" pitchFamily="34" charset="0"/>
              </a:rPr>
              <a:t>Robot Antropomorfo</a:t>
            </a:r>
            <a:br>
              <a:rPr lang="it-IT" sz="4400" dirty="0">
                <a:solidFill>
                  <a:schemeClr val="tx1"/>
                </a:solidFill>
              </a:rPr>
            </a:br>
            <a:endParaRPr lang="it-IT" sz="4400" dirty="0">
              <a:solidFill>
                <a:schemeClr val="tx1"/>
              </a:solidFill>
            </a:endParaRPr>
          </a:p>
        </p:txBody>
      </p:sp>
      <p:sp>
        <p:nvSpPr>
          <p:cNvPr id="8" name="Isosceles Triangle 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Immagine 4">
            <a:extLst>
              <a:ext uri="{FF2B5EF4-FFF2-40B4-BE49-F238E27FC236}">
                <a16:creationId xmlns:a16="http://schemas.microsoft.com/office/drawing/2014/main" id="{BB4B4A2A-6F60-456F-A305-785D390D3AF9}"/>
              </a:ext>
            </a:extLst>
          </p:cNvPr>
          <p:cNvPicPr>
            <a:picLocks noChangeAspect="1"/>
          </p:cNvPicPr>
          <p:nvPr/>
        </p:nvPicPr>
        <p:blipFill rotWithShape="1">
          <a:blip r:embed="rId2">
            <a:extLst>
              <a:ext uri="{28A0092B-C50C-407E-A947-70E740481C1C}">
                <a14:useLocalDpi xmlns:a14="http://schemas.microsoft.com/office/drawing/2010/main" val="0"/>
              </a:ext>
            </a:extLst>
          </a:blip>
          <a:srcRect l="11308" t="7385" r="11151" b="6147"/>
          <a:stretch/>
        </p:blipFill>
        <p:spPr>
          <a:xfrm>
            <a:off x="717525" y="1179146"/>
            <a:ext cx="3789681" cy="4225973"/>
          </a:xfrm>
          <a:prstGeom prst="rect">
            <a:avLst/>
          </a:prstGeom>
        </p:spPr>
      </p:pic>
      <p:sp>
        <p:nvSpPr>
          <p:cNvPr id="19" name="Sottotitolo 2">
            <a:extLst>
              <a:ext uri="{FF2B5EF4-FFF2-40B4-BE49-F238E27FC236}">
                <a16:creationId xmlns:a16="http://schemas.microsoft.com/office/drawing/2014/main" id="{12C36742-E2D2-42E0-B5BA-CAEA609C28EB}"/>
              </a:ext>
            </a:extLst>
          </p:cNvPr>
          <p:cNvSpPr txBox="1">
            <a:spLocks/>
          </p:cNvSpPr>
          <p:nvPr/>
        </p:nvSpPr>
        <p:spPr>
          <a:xfrm>
            <a:off x="7368877" y="3680268"/>
            <a:ext cx="3450565" cy="234461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lgn="l"/>
            <a:r>
              <a:rPr lang="it-IT" sz="1800" dirty="0">
                <a:solidFill>
                  <a:schemeClr val="tx1"/>
                </a:solidFill>
                <a:latin typeface="Arial Rounded MT Bold" panose="020F0704030504030204" pitchFamily="34" charset="0"/>
              </a:rPr>
              <a:t>Del Papa Nicolò</a:t>
            </a:r>
          </a:p>
          <a:p>
            <a:pPr lvl="1" algn="l"/>
            <a:r>
              <a:rPr lang="it-IT" sz="1800" dirty="0">
                <a:solidFill>
                  <a:schemeClr val="tx1"/>
                </a:solidFill>
                <a:latin typeface="Arial Rounded MT Bold" panose="020F0704030504030204" pitchFamily="34" charset="0"/>
              </a:rPr>
              <a:t>Di Vincenzo Fabio</a:t>
            </a:r>
          </a:p>
          <a:p>
            <a:pPr lvl="1" algn="l"/>
            <a:r>
              <a:rPr lang="it-IT" sz="1800" dirty="0">
                <a:solidFill>
                  <a:schemeClr val="tx1"/>
                </a:solidFill>
                <a:latin typeface="Arial Rounded MT Bold" panose="020F0704030504030204" pitchFamily="34" charset="0"/>
              </a:rPr>
              <a:t>Ferrò Francesco</a:t>
            </a:r>
          </a:p>
          <a:p>
            <a:pPr lvl="1" algn="l"/>
            <a:r>
              <a:rPr lang="it-IT" sz="1800" dirty="0">
                <a:solidFill>
                  <a:schemeClr val="tx1"/>
                </a:solidFill>
                <a:latin typeface="Arial Rounded MT Bold" panose="020F0704030504030204" pitchFamily="34" charset="0"/>
              </a:rPr>
              <a:t>Menichelli Alberto</a:t>
            </a:r>
          </a:p>
          <a:p>
            <a:pPr algn="l"/>
            <a:endParaRPr lang="it-IT" dirty="0"/>
          </a:p>
        </p:txBody>
      </p:sp>
    </p:spTree>
    <p:extLst>
      <p:ext uri="{BB962C8B-B14F-4D97-AF65-F5344CB8AC3E}">
        <p14:creationId xmlns:p14="http://schemas.microsoft.com/office/powerpoint/2010/main" val="112555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4" name="CasellaDiTesto 3"/>
          <p:cNvSpPr txBox="1"/>
          <p:nvPr/>
        </p:nvSpPr>
        <p:spPr>
          <a:xfrm>
            <a:off x="677334" y="1114642"/>
            <a:ext cx="9311619" cy="1477328"/>
          </a:xfrm>
          <a:prstGeom prst="rect">
            <a:avLst/>
          </a:prstGeom>
          <a:noFill/>
        </p:spPr>
        <p:txBody>
          <a:bodyPr wrap="square" rtlCol="0">
            <a:spAutoFit/>
          </a:bodyPr>
          <a:lstStyle/>
          <a:p>
            <a:r>
              <a:rPr lang="it-IT" dirty="0"/>
              <a:t>Per controllare ogni singolo motore si usa una classe di controllo da noi progettata.</a:t>
            </a:r>
          </a:p>
          <a:p>
            <a:r>
              <a:rPr lang="it-IT" dirty="0"/>
              <a:t>Caratteristica chiave di questa classe è che mette a disposizione dei metodi di controllo dei motori temporizzati.</a:t>
            </a:r>
          </a:p>
          <a:p>
            <a:r>
              <a:rPr lang="it-IT" dirty="0"/>
              <a:t>Ovvero alla ricezione di un comando esso viene attuato immediatamente e inizia un conto alla rovescia prima di fermare i motori</a:t>
            </a:r>
          </a:p>
        </p:txBody>
      </p:sp>
      <p:sp>
        <p:nvSpPr>
          <p:cNvPr id="5" name="CasellaDiTesto 4"/>
          <p:cNvSpPr txBox="1"/>
          <p:nvPr/>
        </p:nvSpPr>
        <p:spPr>
          <a:xfrm>
            <a:off x="3497760" y="3841145"/>
            <a:ext cx="6672399" cy="2308324"/>
          </a:xfrm>
          <a:prstGeom prst="rect">
            <a:avLst/>
          </a:prstGeom>
          <a:noFill/>
        </p:spPr>
        <p:txBody>
          <a:bodyPr wrap="square" rtlCol="0">
            <a:spAutoFit/>
          </a:bodyPr>
          <a:lstStyle/>
          <a:p>
            <a:r>
              <a:rPr lang="it-IT" dirty="0"/>
              <a:t>Modalità di controllo dei motori sono:</a:t>
            </a:r>
          </a:p>
          <a:p>
            <a:pPr marL="285750" indent="-285750">
              <a:buFont typeface="Arial" panose="020B0604020202020204" pitchFamily="34" charset="0"/>
              <a:buChar char="•"/>
            </a:pPr>
            <a:r>
              <a:rPr lang="it-IT" dirty="0" err="1"/>
              <a:t>drive_motor</a:t>
            </a:r>
            <a:r>
              <a:rPr lang="it-IT" dirty="0"/>
              <a:t>(</a:t>
            </a:r>
            <a:r>
              <a:rPr lang="it-IT" dirty="0" err="1"/>
              <a:t>int</a:t>
            </a:r>
            <a:r>
              <a:rPr lang="it-IT" dirty="0"/>
              <a:t> </a:t>
            </a:r>
            <a:r>
              <a:rPr lang="it-IT" dirty="0" err="1"/>
              <a:t>speed</a:t>
            </a:r>
            <a:r>
              <a:rPr lang="it-IT" dirty="0"/>
              <a:t>);</a:t>
            </a:r>
          </a:p>
          <a:p>
            <a:pPr marL="285750" indent="-285750">
              <a:buFont typeface="Arial" panose="020B0604020202020204" pitchFamily="34" charset="0"/>
              <a:buChar char="•"/>
            </a:pPr>
            <a:r>
              <a:rPr lang="it-IT" b="1" dirty="0">
                <a:solidFill>
                  <a:srgbClr val="FF0000"/>
                </a:solidFill>
              </a:rPr>
              <a:t>(b &amp; c) </a:t>
            </a:r>
            <a:r>
              <a:rPr lang="it-IT" b="1" dirty="0" err="1">
                <a:solidFill>
                  <a:srgbClr val="FF0000"/>
                </a:solidFill>
              </a:rPr>
              <a:t>drive_motor</a:t>
            </a:r>
            <a:r>
              <a:rPr lang="it-IT" b="1" dirty="0">
                <a:solidFill>
                  <a:srgbClr val="FF0000"/>
                </a:solidFill>
              </a:rPr>
              <a:t>(</a:t>
            </a:r>
            <a:r>
              <a:rPr lang="it-IT" b="1" dirty="0" err="1">
                <a:solidFill>
                  <a:srgbClr val="FF0000"/>
                </a:solidFill>
              </a:rPr>
              <a:t>int</a:t>
            </a:r>
            <a:r>
              <a:rPr lang="it-IT" b="1" dirty="0">
                <a:solidFill>
                  <a:srgbClr val="FF0000"/>
                </a:solidFill>
              </a:rPr>
              <a:t> </a:t>
            </a:r>
            <a:r>
              <a:rPr lang="it-IT" b="1" dirty="0" err="1">
                <a:solidFill>
                  <a:srgbClr val="FF0000"/>
                </a:solidFill>
              </a:rPr>
              <a:t>speed</a:t>
            </a:r>
            <a:r>
              <a:rPr lang="it-IT" b="1" dirty="0">
                <a:solidFill>
                  <a:srgbClr val="FF0000"/>
                </a:solidFill>
              </a:rPr>
              <a:t>, </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dirty="0" err="1"/>
              <a:t>reversDir</a:t>
            </a:r>
            <a:r>
              <a:rPr lang="it-IT" dirty="0"/>
              <a:t>();</a:t>
            </a:r>
          </a:p>
          <a:p>
            <a:pPr marL="285750" indent="-285750">
              <a:buFont typeface="Arial" panose="020B0604020202020204" pitchFamily="34" charset="0"/>
              <a:buChar char="•"/>
            </a:pPr>
            <a:r>
              <a:rPr lang="it-IT" dirty="0" err="1"/>
              <a:t>soft_stop</a:t>
            </a:r>
            <a:r>
              <a:rPr lang="it-IT" dirty="0"/>
              <a:t>();</a:t>
            </a:r>
          </a:p>
          <a:p>
            <a:pPr marL="285750" indent="-285750">
              <a:buFont typeface="Arial" panose="020B0604020202020204" pitchFamily="34" charset="0"/>
              <a:buChar char="•"/>
            </a:pPr>
            <a:r>
              <a:rPr lang="it-IT" b="1" dirty="0">
                <a:solidFill>
                  <a:srgbClr val="FF0000"/>
                </a:solidFill>
              </a:rPr>
              <a:t>(e) </a:t>
            </a:r>
            <a:r>
              <a:rPr lang="it-IT" b="1" dirty="0" err="1">
                <a:solidFill>
                  <a:srgbClr val="FF0000"/>
                </a:solidFill>
              </a:rPr>
              <a:t>hard_stop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(d) </a:t>
            </a:r>
            <a:r>
              <a:rPr lang="it-IT" b="1" dirty="0" err="1">
                <a:solidFill>
                  <a:srgbClr val="FF0000"/>
                </a:solidFill>
              </a:rPr>
              <a:t>soft_stop</a:t>
            </a:r>
            <a:r>
              <a:rPr lang="it-IT" b="1" dirty="0">
                <a:solidFill>
                  <a:srgbClr val="FF0000"/>
                </a:solidFill>
              </a:rPr>
              <a:t>(</a:t>
            </a:r>
            <a:r>
              <a:rPr lang="it-IT" b="1" dirty="0" err="1">
                <a:solidFill>
                  <a:srgbClr val="FF0000"/>
                </a:solidFill>
              </a:rPr>
              <a:t>unsigned</a:t>
            </a:r>
            <a:r>
              <a:rPr lang="it-IT" b="1" dirty="0">
                <a:solidFill>
                  <a:srgbClr val="FF0000"/>
                </a:solidFill>
              </a:rPr>
              <a:t> </a:t>
            </a:r>
            <a:r>
              <a:rPr lang="it-IT" b="1" dirty="0" err="1">
                <a:solidFill>
                  <a:srgbClr val="FF0000"/>
                </a:solidFill>
              </a:rPr>
              <a:t>int</a:t>
            </a:r>
            <a:r>
              <a:rPr lang="it-IT" b="1" dirty="0">
                <a:solidFill>
                  <a:srgbClr val="FF0000"/>
                </a:solidFill>
              </a:rPr>
              <a:t> </a:t>
            </a:r>
            <a:r>
              <a:rPr lang="it-IT" b="1" dirty="0" err="1">
                <a:solidFill>
                  <a:srgbClr val="FF0000"/>
                </a:solidFill>
              </a:rPr>
              <a:t>delay_time</a:t>
            </a:r>
            <a:r>
              <a:rPr lang="it-IT" b="1" dirty="0">
                <a:solidFill>
                  <a:srgbClr val="FF0000"/>
                </a:solidFill>
              </a:rPr>
              <a:t>);</a:t>
            </a:r>
          </a:p>
          <a:p>
            <a:pPr marL="285750" indent="-285750">
              <a:buFont typeface="Arial" panose="020B0604020202020204" pitchFamily="34" charset="0"/>
              <a:buChar char="•"/>
            </a:pPr>
            <a:r>
              <a:rPr lang="it-IT" b="1" dirty="0">
                <a:solidFill>
                  <a:srgbClr val="FF0000"/>
                </a:solidFill>
              </a:rPr>
              <a:t>(a) </a:t>
            </a:r>
            <a:r>
              <a:rPr lang="it-IT" b="1" dirty="0" err="1">
                <a:solidFill>
                  <a:srgbClr val="FF0000"/>
                </a:solidFill>
              </a:rPr>
              <a:t>freeRun</a:t>
            </a:r>
            <a:r>
              <a:rPr lang="it-IT" b="1" dirty="0">
                <a:solidFill>
                  <a:srgbClr val="FF0000"/>
                </a:solidFill>
              </a:rPr>
              <a:t>(); </a:t>
            </a:r>
          </a:p>
        </p:txBody>
      </p:sp>
      <p:sp>
        <p:nvSpPr>
          <p:cNvPr id="8" name="CasellaDiTesto 7"/>
          <p:cNvSpPr txBox="1"/>
          <p:nvPr/>
        </p:nvSpPr>
        <p:spPr>
          <a:xfrm>
            <a:off x="3469618" y="2591970"/>
            <a:ext cx="6289040" cy="1200329"/>
          </a:xfrm>
          <a:prstGeom prst="rect">
            <a:avLst/>
          </a:prstGeom>
          <a:noFill/>
        </p:spPr>
        <p:txBody>
          <a:bodyPr wrap="square" rtlCol="0">
            <a:spAutoFit/>
          </a:bodyPr>
          <a:lstStyle/>
          <a:p>
            <a:r>
              <a:rPr lang="it-IT" dirty="0"/>
              <a:t>È stata pensata al fine di evitare che in caso di disconnessioni dal controllo i motori restino sempre in tensione. Di default il timer è a 2 secondi.</a:t>
            </a:r>
          </a:p>
          <a:p>
            <a:endParaRPr lang="it-IT" dirty="0"/>
          </a:p>
        </p:txBody>
      </p:sp>
      <p:pic>
        <p:nvPicPr>
          <p:cNvPr id="9" name="Immagin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9299" y="2591970"/>
            <a:ext cx="3150319" cy="4266030"/>
          </a:xfrm>
          <a:prstGeom prst="rect">
            <a:avLst/>
          </a:prstGeom>
        </p:spPr>
      </p:pic>
    </p:spTree>
    <p:extLst>
      <p:ext uri="{BB962C8B-B14F-4D97-AF65-F5344CB8AC3E}">
        <p14:creationId xmlns:p14="http://schemas.microsoft.com/office/powerpoint/2010/main" val="119217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7334" y="609600"/>
            <a:ext cx="8596668" cy="779362"/>
          </a:xfrm>
        </p:spPr>
        <p:txBody>
          <a:bodyPr/>
          <a:lstStyle/>
          <a:p>
            <a:r>
              <a:rPr lang="it-IT" dirty="0"/>
              <a:t>Logica di comando del Software</a:t>
            </a:r>
          </a:p>
        </p:txBody>
      </p:sp>
      <p:sp>
        <p:nvSpPr>
          <p:cNvPr id="3" name="CasellaDiTesto 2"/>
          <p:cNvSpPr txBox="1"/>
          <p:nvPr/>
        </p:nvSpPr>
        <p:spPr>
          <a:xfrm>
            <a:off x="868101" y="1388962"/>
            <a:ext cx="8692588" cy="923330"/>
          </a:xfrm>
          <a:prstGeom prst="rect">
            <a:avLst/>
          </a:prstGeom>
          <a:noFill/>
        </p:spPr>
        <p:txBody>
          <a:bodyPr wrap="square" rtlCol="0">
            <a:spAutoFit/>
          </a:bodyPr>
          <a:lstStyle/>
          <a:p>
            <a:r>
              <a:rPr lang="it-IT" dirty="0"/>
              <a:t>Durante lo svolgimento del codice, nel </a:t>
            </a:r>
            <a:r>
              <a:rPr lang="it-IT" dirty="0" err="1"/>
              <a:t>loop</a:t>
            </a:r>
            <a:r>
              <a:rPr lang="it-IT" dirty="0"/>
              <a:t> ogni volta viene chiamato per ogni motore il metodo: </a:t>
            </a:r>
            <a:r>
              <a:rPr lang="it-IT" b="1" dirty="0" err="1">
                <a:solidFill>
                  <a:srgbClr val="FF0000"/>
                </a:solidFill>
              </a:rPr>
              <a:t>void</a:t>
            </a:r>
            <a:r>
              <a:rPr lang="it-IT" b="1" dirty="0">
                <a:solidFill>
                  <a:srgbClr val="FF0000"/>
                </a:solidFill>
              </a:rPr>
              <a:t> </a:t>
            </a:r>
            <a:r>
              <a:rPr lang="it-IT" b="1" dirty="0" err="1">
                <a:solidFill>
                  <a:srgbClr val="FF0000"/>
                </a:solidFill>
              </a:rPr>
              <a:t>updateMot</a:t>
            </a:r>
            <a:r>
              <a:rPr lang="it-IT" b="1" dirty="0">
                <a:solidFill>
                  <a:srgbClr val="FF0000"/>
                </a:solidFill>
              </a:rPr>
              <a:t>();</a:t>
            </a:r>
          </a:p>
          <a:p>
            <a:r>
              <a:rPr lang="it-IT" dirty="0"/>
              <a:t>È lui il responsabile di far evolvere la macchina a stati che ogni comando innesca,</a:t>
            </a:r>
          </a:p>
        </p:txBody>
      </p:sp>
      <p:pic>
        <p:nvPicPr>
          <p:cNvPr id="7" name="Immagine 6"/>
          <p:cNvPicPr>
            <a:picLocks noChangeAspect="1"/>
          </p:cNvPicPr>
          <p:nvPr/>
        </p:nvPicPr>
        <p:blipFill>
          <a:blip r:embed="rId2"/>
          <a:stretch>
            <a:fillRect/>
          </a:stretch>
        </p:blipFill>
        <p:spPr>
          <a:xfrm>
            <a:off x="868101" y="2312292"/>
            <a:ext cx="4953965" cy="4459353"/>
          </a:xfrm>
          <a:prstGeom prst="rect">
            <a:avLst/>
          </a:prstGeom>
        </p:spPr>
      </p:pic>
      <p:sp>
        <p:nvSpPr>
          <p:cNvPr id="8" name="CasellaDiTesto 7"/>
          <p:cNvSpPr txBox="1"/>
          <p:nvPr/>
        </p:nvSpPr>
        <p:spPr>
          <a:xfrm>
            <a:off x="6470249" y="2639028"/>
            <a:ext cx="3345084" cy="2031325"/>
          </a:xfrm>
          <a:prstGeom prst="rect">
            <a:avLst/>
          </a:prstGeom>
          <a:noFill/>
        </p:spPr>
        <p:txBody>
          <a:bodyPr wrap="square" rtlCol="0">
            <a:spAutoFit/>
          </a:bodyPr>
          <a:lstStyle/>
          <a:p>
            <a:r>
              <a:rPr lang="it-IT" dirty="0"/>
              <a:t>Con questa semplice cascata, i comandi più «pericolosi», possono rimanere per poco tempo, a meno che non sia desiderata la loro continuazione e chiamato nuovamente il metodo</a:t>
            </a:r>
          </a:p>
        </p:txBody>
      </p:sp>
    </p:spTree>
    <p:extLst>
      <p:ext uri="{BB962C8B-B14F-4D97-AF65-F5344CB8AC3E}">
        <p14:creationId xmlns:p14="http://schemas.microsoft.com/office/powerpoint/2010/main" val="23251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DEAFD1-8FA9-4CFB-A8B0-2EA33452476E}"/>
              </a:ext>
            </a:extLst>
          </p:cNvPr>
          <p:cNvSpPr>
            <a:spLocks noGrp="1"/>
          </p:cNvSpPr>
          <p:nvPr>
            <p:ph type="title"/>
          </p:nvPr>
        </p:nvSpPr>
        <p:spPr>
          <a:xfrm>
            <a:off x="677334" y="609600"/>
            <a:ext cx="8596668" cy="775855"/>
          </a:xfrm>
        </p:spPr>
        <p:txBody>
          <a:bodyPr/>
          <a:lstStyle/>
          <a:p>
            <a:r>
              <a:rPr lang="it-IT" dirty="0"/>
              <a:t>Sensore di Corrente: ACS712</a:t>
            </a:r>
          </a:p>
        </p:txBody>
      </p:sp>
      <p:pic>
        <p:nvPicPr>
          <p:cNvPr id="5" name="Segnaposto contenuto 4">
            <a:extLst>
              <a:ext uri="{FF2B5EF4-FFF2-40B4-BE49-F238E27FC236}">
                <a16:creationId xmlns:a16="http://schemas.microsoft.com/office/drawing/2014/main" id="{96FF007B-9E0F-4524-B6AE-3C5EBDD98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385455"/>
            <a:ext cx="9054733" cy="3440247"/>
          </a:xfrm>
        </p:spPr>
      </p:pic>
      <p:sp>
        <p:nvSpPr>
          <p:cNvPr id="6" name="Segnaposto contenuto 2">
            <a:extLst>
              <a:ext uri="{FF2B5EF4-FFF2-40B4-BE49-F238E27FC236}">
                <a16:creationId xmlns:a16="http://schemas.microsoft.com/office/drawing/2014/main" id="{9768FB0E-AF31-4311-9687-0B5A3DB28272}"/>
              </a:ext>
            </a:extLst>
          </p:cNvPr>
          <p:cNvSpPr txBox="1">
            <a:spLocks/>
          </p:cNvSpPr>
          <p:nvPr/>
        </p:nvSpPr>
        <p:spPr>
          <a:xfrm>
            <a:off x="255799" y="4143086"/>
            <a:ext cx="4719869" cy="26589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Utilizza un </a:t>
            </a:r>
            <a:r>
              <a:rPr lang="it-IT" b="1" u="sng" dirty="0"/>
              <a:t>sensore Hall</a:t>
            </a:r>
            <a:r>
              <a:rPr lang="it-IT" b="1" dirty="0"/>
              <a:t> </a:t>
            </a:r>
            <a:r>
              <a:rPr lang="it-IT" dirty="0"/>
              <a:t>per misurare la corrente direttamente</a:t>
            </a:r>
          </a:p>
          <a:p>
            <a:r>
              <a:rPr lang="it-IT" dirty="0"/>
              <a:t>La resistenza interna è molto piccola (meno di 1.2 </a:t>
            </a:r>
            <a:r>
              <a:rPr lang="it-IT" dirty="0" err="1"/>
              <a:t>mΩ</a:t>
            </a:r>
            <a:r>
              <a:rPr lang="it-IT" dirty="0"/>
              <a:t>)</a:t>
            </a:r>
          </a:p>
          <a:p>
            <a:r>
              <a:rPr lang="it-IT" dirty="0"/>
              <a:t>Una sensibilità di uscita di 185 </a:t>
            </a:r>
            <a:r>
              <a:rPr lang="it-IT" dirty="0" err="1"/>
              <a:t>mV</a:t>
            </a:r>
            <a:r>
              <a:rPr lang="it-IT" dirty="0"/>
              <a:t>/A</a:t>
            </a:r>
          </a:p>
          <a:p>
            <a:r>
              <a:rPr lang="it-IT" dirty="0"/>
              <a:t>Disaccoppiamento elettrico tra corrente di potenza e lettura della corrente</a:t>
            </a:r>
          </a:p>
        </p:txBody>
      </p:sp>
    </p:spTree>
    <p:extLst>
      <p:ext uri="{BB962C8B-B14F-4D97-AF65-F5344CB8AC3E}">
        <p14:creationId xmlns:p14="http://schemas.microsoft.com/office/powerpoint/2010/main" val="245617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097"/>
            <a:ext cx="11419840" cy="6086939"/>
          </a:xfrm>
          <a:prstGeom prst="rect">
            <a:avLst/>
          </a:prstGeom>
        </p:spPr>
      </p:pic>
      <p:sp>
        <p:nvSpPr>
          <p:cNvPr id="2" name="Titolo 1">
            <a:extLst>
              <a:ext uri="{FF2B5EF4-FFF2-40B4-BE49-F238E27FC236}">
                <a16:creationId xmlns:a16="http://schemas.microsoft.com/office/drawing/2014/main" id="{BFFAF2CB-05BC-4586-8494-222665CEF8EC}"/>
              </a:ext>
            </a:extLst>
          </p:cNvPr>
          <p:cNvSpPr>
            <a:spLocks noGrp="1"/>
          </p:cNvSpPr>
          <p:nvPr>
            <p:ph type="title"/>
          </p:nvPr>
        </p:nvSpPr>
        <p:spPr>
          <a:xfrm>
            <a:off x="728134" y="111760"/>
            <a:ext cx="4227175" cy="651164"/>
          </a:xfrm>
        </p:spPr>
        <p:txBody>
          <a:bodyPr/>
          <a:lstStyle/>
          <a:p>
            <a:r>
              <a:rPr lang="it-IT" dirty="0"/>
              <a:t>Schema a blocchi:</a:t>
            </a:r>
          </a:p>
        </p:txBody>
      </p:sp>
    </p:spTree>
    <p:extLst>
      <p:ext uri="{BB962C8B-B14F-4D97-AF65-F5344CB8AC3E}">
        <p14:creationId xmlns:p14="http://schemas.microsoft.com/office/powerpoint/2010/main" val="21348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9AE4A-128A-4E55-B3FB-D46BA2FB7D05}"/>
              </a:ext>
            </a:extLst>
          </p:cNvPr>
          <p:cNvSpPr>
            <a:spLocks noGrp="1"/>
          </p:cNvSpPr>
          <p:nvPr>
            <p:ph type="title"/>
          </p:nvPr>
        </p:nvSpPr>
        <p:spPr>
          <a:xfrm>
            <a:off x="677334" y="628070"/>
            <a:ext cx="6416193" cy="660400"/>
          </a:xfrm>
        </p:spPr>
        <p:txBody>
          <a:bodyPr/>
          <a:lstStyle/>
          <a:p>
            <a:r>
              <a:rPr lang="it-IT" dirty="0"/>
              <a:t>Comportamento da Datasheet</a:t>
            </a:r>
          </a:p>
        </p:txBody>
      </p:sp>
      <p:pic>
        <p:nvPicPr>
          <p:cNvPr id="5" name="Segnaposto contenuto 4">
            <a:extLst>
              <a:ext uri="{FF2B5EF4-FFF2-40B4-BE49-F238E27FC236}">
                <a16:creationId xmlns:a16="http://schemas.microsoft.com/office/drawing/2014/main" id="{7C1A2FAE-8244-4591-873E-DBC2264F2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740" y="3036870"/>
            <a:ext cx="5317698" cy="3416621"/>
          </a:xfrm>
        </p:spPr>
      </p:pic>
      <p:pic>
        <p:nvPicPr>
          <p:cNvPr id="7" name="Immagine 6">
            <a:extLst>
              <a:ext uri="{FF2B5EF4-FFF2-40B4-BE49-F238E27FC236}">
                <a16:creationId xmlns:a16="http://schemas.microsoft.com/office/drawing/2014/main" id="{A029FBE9-B421-42C8-A99D-9170640A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41" y="1464379"/>
            <a:ext cx="5089714" cy="3596730"/>
          </a:xfrm>
          <a:prstGeom prst="rect">
            <a:avLst/>
          </a:prstGeom>
        </p:spPr>
      </p:pic>
      <p:sp>
        <p:nvSpPr>
          <p:cNvPr id="8" name="CasellaDiTesto 7">
            <a:extLst>
              <a:ext uri="{FF2B5EF4-FFF2-40B4-BE49-F238E27FC236}">
                <a16:creationId xmlns:a16="http://schemas.microsoft.com/office/drawing/2014/main" id="{16DE8E38-B5DB-4AFE-81F3-DBAB8DAAC0FF}"/>
              </a:ext>
            </a:extLst>
          </p:cNvPr>
          <p:cNvSpPr txBox="1"/>
          <p:nvPr/>
        </p:nvSpPr>
        <p:spPr>
          <a:xfrm>
            <a:off x="677334" y="5237018"/>
            <a:ext cx="4393430" cy="923330"/>
          </a:xfrm>
          <a:prstGeom prst="rect">
            <a:avLst/>
          </a:prstGeom>
          <a:noFill/>
        </p:spPr>
        <p:txBody>
          <a:bodyPr wrap="square" rtlCol="0">
            <a:spAutoFit/>
          </a:bodyPr>
          <a:lstStyle/>
          <a:p>
            <a:r>
              <a:rPr lang="it-IT" dirty="0"/>
              <a:t>Notare la linearità al variare della temperatura</a:t>
            </a:r>
          </a:p>
          <a:p>
            <a:r>
              <a:rPr lang="it-IT" u="sng" dirty="0"/>
              <a:t>Nota bene</a:t>
            </a:r>
            <a:r>
              <a:rPr lang="it-IT" dirty="0"/>
              <a:t>: 0 A è a 2.5 V</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33730D7-A3C5-413A-B31D-B55585564C64}"/>
                  </a:ext>
                </a:extLst>
              </p:cNvPr>
              <p:cNvSpPr txBox="1"/>
              <p:nvPr/>
            </p:nvSpPr>
            <p:spPr>
              <a:xfrm>
                <a:off x="5553381" y="1288470"/>
                <a:ext cx="2096471"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r>
                            <a:rPr lang="it-IT" i="1" smtClean="0">
                              <a:latin typeface="Cambria Math" panose="02040503050406030204" pitchFamily="18" charset="0"/>
                              <a:ea typeface="Cambria Math" panose="02040503050406030204" pitchFamily="18" charset="0"/>
                            </a:rPr>
                            <m:t>∙</m:t>
                          </m:r>
                          <m:r>
                            <a:rPr lang="it-IT" i="1">
                              <a:latin typeface="Cambria Math" panose="02040503050406030204" pitchFamily="18" charset="0"/>
                            </a:rPr>
                            <m:t>𝐴𝐷𝐶</m:t>
                          </m:r>
                        </m:num>
                        <m:den>
                          <m:r>
                            <a:rPr lang="it-IT" b="0" i="1" smtClean="0">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0,185</m:t>
                          </m:r>
                        </m:den>
                      </m:f>
                    </m:oMath>
                  </m:oMathPara>
                </a14:m>
                <a:endParaRPr lang="it-IT" dirty="0"/>
              </a:p>
            </p:txBody>
          </p:sp>
        </mc:Choice>
        <mc:Fallback xmlns="">
          <p:sp>
            <p:nvSpPr>
              <p:cNvPr id="9" name="CasellaDiTesto 8">
                <a:extLst>
                  <a:ext uri="{FF2B5EF4-FFF2-40B4-BE49-F238E27FC236}">
                    <a16:creationId xmlns:a16="http://schemas.microsoft.com/office/drawing/2014/main" id="{133730D7-A3C5-413A-B31D-B55585564C64}"/>
                  </a:ext>
                </a:extLst>
              </p:cNvPr>
              <p:cNvSpPr txBox="1">
                <a:spLocks noRot="1" noChangeAspect="1" noMove="1" noResize="1" noEditPoints="1" noAdjustHandles="1" noChangeArrowheads="1" noChangeShapeType="1" noTextEdit="1"/>
              </p:cNvSpPr>
              <p:nvPr/>
            </p:nvSpPr>
            <p:spPr>
              <a:xfrm>
                <a:off x="5553381" y="1288470"/>
                <a:ext cx="2096471" cy="55758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9CDCA26-30AB-4299-9378-E8EBD6F9D3AD}"/>
                  </a:ext>
                </a:extLst>
              </p:cNvPr>
              <p:cNvSpPr txBox="1"/>
              <p:nvPr/>
            </p:nvSpPr>
            <p:spPr>
              <a:xfrm>
                <a:off x="5553381" y="1948870"/>
                <a:ext cx="2718949" cy="604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𝐴𝐷𝐶</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𝑟𝑒𝑎𝑑</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1024</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rPr>
                            <m:t>0,185</m:t>
                          </m:r>
                        </m:num>
                        <m:den>
                          <m:sSub>
                            <m:sSubPr>
                              <m:ctrlPr>
                                <a:rPr lang="it-IT" i="1">
                                  <a:latin typeface="Cambria Math" panose="02040503050406030204" pitchFamily="18" charset="0"/>
                                </a:rPr>
                              </m:ctrlPr>
                            </m:sSubPr>
                            <m:e>
                              <m:r>
                                <a:rPr lang="it-IT" i="1">
                                  <a:latin typeface="Cambria Math" panose="02040503050406030204" pitchFamily="18" charset="0"/>
                                </a:rPr>
                                <m:t>𝑉</m:t>
                              </m:r>
                            </m:e>
                            <m:sub>
                              <m:r>
                                <a:rPr lang="it-IT" i="1">
                                  <a:latin typeface="Cambria Math" panose="02040503050406030204" pitchFamily="18" charset="0"/>
                                </a:rPr>
                                <m:t>𝑟𝑒𝑓</m:t>
                              </m:r>
                            </m:sub>
                          </m:sSub>
                        </m:den>
                      </m:f>
                    </m:oMath>
                  </m:oMathPara>
                </a14:m>
                <a:endParaRPr lang="it-IT" dirty="0"/>
              </a:p>
            </p:txBody>
          </p:sp>
        </mc:Choice>
        <mc:Fallback xmlns="">
          <p:sp>
            <p:nvSpPr>
              <p:cNvPr id="10" name="CasellaDiTesto 9">
                <a:extLst>
                  <a:ext uri="{FF2B5EF4-FFF2-40B4-BE49-F238E27FC236}">
                    <a16:creationId xmlns:a16="http://schemas.microsoft.com/office/drawing/2014/main" id="{69CDCA26-30AB-4299-9378-E8EBD6F9D3AD}"/>
                  </a:ext>
                </a:extLst>
              </p:cNvPr>
              <p:cNvSpPr txBox="1">
                <a:spLocks noRot="1" noChangeAspect="1" noMove="1" noResize="1" noEditPoints="1" noAdjustHandles="1" noChangeArrowheads="1" noChangeShapeType="1" noTextEdit="1"/>
              </p:cNvSpPr>
              <p:nvPr/>
            </p:nvSpPr>
            <p:spPr>
              <a:xfrm>
                <a:off x="5553381" y="1948870"/>
                <a:ext cx="2718949" cy="60407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F7D13B0-B4C3-4FBF-828C-B40043F3899B}"/>
                  </a:ext>
                </a:extLst>
              </p:cNvPr>
              <p:cNvSpPr txBox="1"/>
              <p:nvPr/>
            </p:nvSpPr>
            <p:spPr>
              <a:xfrm>
                <a:off x="8272330" y="1144937"/>
                <a:ext cx="3919670" cy="14022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sz="1400" b="0" dirty="0"/>
                  <a:t>Leggenda:</a:t>
                </a:r>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𝑟𝑒𝑓</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𝑣𝑜𝑙𝑡𝑎𝑔𝑔𝑖𝑜</m:t>
                    </m:r>
                    <m:r>
                      <a:rPr lang="it-IT" sz="1400" b="0" i="1" smtClean="0">
                        <a:latin typeface="Cambria Math" panose="02040503050406030204" pitchFamily="18" charset="0"/>
                      </a:rPr>
                      <m:t> </m:t>
                    </m:r>
                    <m:r>
                      <a:rPr lang="it-IT" sz="1400" b="0" i="1" smtClean="0">
                        <a:latin typeface="Cambria Math" panose="02040503050406030204" pitchFamily="18" charset="0"/>
                      </a:rPr>
                      <m:t>𝑑𝑖</m:t>
                    </m:r>
                    <m:r>
                      <a:rPr lang="it-IT" sz="1400" b="0" i="1" smtClean="0">
                        <a:latin typeface="Cambria Math" panose="02040503050406030204" pitchFamily="18" charset="0"/>
                      </a:rPr>
                      <m:t> </m:t>
                    </m:r>
                    <m:r>
                      <a:rPr lang="it-IT" sz="1400" b="0" i="1" smtClean="0">
                        <a:latin typeface="Cambria Math" panose="02040503050406030204" pitchFamily="18" charset="0"/>
                      </a:rPr>
                      <m:t>𝑟𝑖𝑓𝑒𝑟𝑖𝑚𝑒𝑛𝑡𝑜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a14:m>
                <a:r>
                  <a:rPr lang="it-IT" sz="1400" dirty="0"/>
                  <a:t> [V]</a:t>
                </a:r>
              </a:p>
              <a:p>
                <a:pPr/>
                <a14:m>
                  <m:oMathPara xmlns:m="http://schemas.openxmlformats.org/officeDocument/2006/math">
                    <m:oMathParaPr>
                      <m:jc m:val="left"/>
                    </m:oMathParaPr>
                    <m:oMath xmlns:m="http://schemas.openxmlformats.org/officeDocument/2006/math">
                      <m:r>
                        <a:rPr lang="it-IT" sz="1400" b="0" i="1" smtClean="0">
                          <a:latin typeface="Cambria Math" panose="02040503050406030204" pitchFamily="18" charset="0"/>
                        </a:rPr>
                        <m:t>𝐴𝐷𝐶</m:t>
                      </m:r>
                      <m:r>
                        <a:rPr lang="it-IT" sz="1400" b="0" i="1" smtClean="0">
                          <a:latin typeface="Cambria Math" panose="02040503050406030204" pitchFamily="18" charset="0"/>
                        </a:rPr>
                        <m:t>≔</m:t>
                      </m:r>
                      <m:r>
                        <a:rPr lang="it-IT" sz="1400" b="0" i="1" smtClean="0">
                          <a:latin typeface="Cambria Math" panose="02040503050406030204" pitchFamily="18" charset="0"/>
                        </a:rPr>
                        <m:t>𝑣𝑎𝑙𝑜𝑟𝑒</m:t>
                      </m:r>
                      <m:r>
                        <a:rPr lang="it-IT" sz="1400" b="0" i="1" smtClean="0">
                          <a:latin typeface="Cambria Math" panose="02040503050406030204" pitchFamily="18" charset="0"/>
                        </a:rPr>
                        <m:t> </m:t>
                      </m:r>
                      <m:r>
                        <a:rPr lang="it-IT" sz="1400" b="0" i="1" smtClean="0">
                          <a:latin typeface="Cambria Math" panose="02040503050406030204" pitchFamily="18" charset="0"/>
                        </a:rPr>
                        <m:t>𝑙𝑒𝑡𝑡𝑜</m:t>
                      </m:r>
                      <m:r>
                        <a:rPr lang="it-IT" sz="1400" b="0" i="1" smtClean="0">
                          <a:latin typeface="Cambria Math" panose="02040503050406030204" pitchFamily="18" charset="0"/>
                        </a:rPr>
                        <m:t> </m:t>
                      </m:r>
                      <m:r>
                        <a:rPr lang="it-IT" sz="1400" b="0" i="1" smtClean="0">
                          <a:latin typeface="Cambria Math" panose="02040503050406030204" pitchFamily="18" charset="0"/>
                        </a:rPr>
                        <m:t>𝑑𝑎𝑙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𝐴𝐷𝐶</m:t>
                      </m:r>
                    </m:oMath>
                  </m:oMathPara>
                </a14:m>
                <a:endParaRPr lang="it-IT" sz="1400" b="0" dirty="0"/>
              </a:p>
              <a:p>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𝑟𝑒𝑎𝑑</m:t>
                        </m:r>
                      </m:sub>
                    </m:sSub>
                    <m:r>
                      <a:rPr lang="it-IT" sz="1400" b="0" i="1" smtClean="0">
                        <a:latin typeface="Cambria Math" panose="02040503050406030204" pitchFamily="18" charset="0"/>
                      </a:rPr>
                      <m:t>≔</m:t>
                    </m:r>
                    <m:r>
                      <a:rPr lang="it-IT" sz="1400" b="0" i="1" smtClean="0">
                        <a:latin typeface="Cambria Math" panose="02040503050406030204" pitchFamily="18" charset="0"/>
                      </a:rPr>
                      <m:t>𝑐𝑜𝑟𝑟𝑒𝑛𝑡𝑒</m:t>
                    </m:r>
                    <m:r>
                      <a:rPr lang="it-IT" sz="1400" b="0" i="1" smtClean="0">
                        <a:latin typeface="Cambria Math" panose="02040503050406030204" pitchFamily="18" charset="0"/>
                      </a:rPr>
                      <m:t> </m:t>
                    </m:r>
                    <m:r>
                      <a:rPr lang="it-IT" sz="1400" b="0" i="1" smtClean="0">
                        <a:latin typeface="Cambria Math" panose="02040503050406030204" pitchFamily="18" charset="0"/>
                      </a:rPr>
                      <m:t>𝑒𝑛𝑡𝑟𝑎𝑛𝑡𝑒</m:t>
                    </m:r>
                    <m:r>
                      <a:rPr lang="it-IT" sz="1400" b="0" i="1" smtClean="0">
                        <a:latin typeface="Cambria Math" panose="02040503050406030204" pitchFamily="18" charset="0"/>
                      </a:rPr>
                      <m:t> </m:t>
                    </m:r>
                    <m:r>
                      <a:rPr lang="it-IT" sz="1400" b="0" i="1" smtClean="0">
                        <a:latin typeface="Cambria Math" panose="02040503050406030204" pitchFamily="18" charset="0"/>
                      </a:rPr>
                      <m:t>𝑛𝑒𝑙</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𝑙</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𝐴𝐶𝑆</m:t>
                    </m:r>
                    <m:r>
                      <a:rPr lang="it-IT" sz="1400" b="0" i="1" smtClean="0">
                        <a:latin typeface="Cambria Math" panose="02040503050406030204" pitchFamily="18" charset="0"/>
                      </a:rPr>
                      <m:t>712</m:t>
                    </m:r>
                  </m:oMath>
                </a14:m>
                <a:r>
                  <a:rPr lang="it-IT" sz="1400" dirty="0"/>
                  <a:t> [A]</a:t>
                </a:r>
              </a:p>
              <a:p>
                <a:r>
                  <a:rPr lang="it-IT" sz="1400" dirty="0"/>
                  <a:t>0,185 è la sensibilità dell’ACS712</a:t>
                </a:r>
              </a:p>
              <a:p>
                <a:r>
                  <a:rPr lang="it-IT" sz="1400" dirty="0"/>
                  <a:t>1024 è il fondo scala di un ADC da 10 bit</a:t>
                </a:r>
              </a:p>
            </p:txBody>
          </p:sp>
        </mc:Choice>
        <mc:Fallback xmlns="">
          <p:sp>
            <p:nvSpPr>
              <p:cNvPr id="11" name="CasellaDiTesto 10">
                <a:extLst>
                  <a:ext uri="{FF2B5EF4-FFF2-40B4-BE49-F238E27FC236}">
                    <a16:creationId xmlns:a16="http://schemas.microsoft.com/office/drawing/2014/main" id="{BF7D13B0-B4C3-4FBF-828C-B40043F3899B}"/>
                  </a:ext>
                </a:extLst>
              </p:cNvPr>
              <p:cNvSpPr txBox="1">
                <a:spLocks noRot="1" noChangeAspect="1" noMove="1" noResize="1" noEditPoints="1" noAdjustHandles="1" noChangeArrowheads="1" noChangeShapeType="1" noTextEdit="1"/>
              </p:cNvSpPr>
              <p:nvPr/>
            </p:nvSpPr>
            <p:spPr>
              <a:xfrm>
                <a:off x="8272330" y="1144937"/>
                <a:ext cx="3919670" cy="1402243"/>
              </a:xfrm>
              <a:prstGeom prst="rect">
                <a:avLst/>
              </a:prstGeom>
              <a:blipFill>
                <a:blip r:embed="rId6"/>
                <a:stretch>
                  <a:fillRect l="-310" t="-858" b="-2146"/>
                </a:stretch>
              </a:blipFill>
            </p:spPr>
            <p:txBody>
              <a:bodyPr/>
              <a:lstStyle/>
              <a:p>
                <a:r>
                  <a:rPr lang="it-IT">
                    <a:noFill/>
                  </a:rPr>
                  <a:t> </a:t>
                </a:r>
              </a:p>
            </p:txBody>
          </p:sp>
        </mc:Fallback>
      </mc:AlternateContent>
    </p:spTree>
    <p:extLst>
      <p:ext uri="{BB962C8B-B14F-4D97-AF65-F5344CB8AC3E}">
        <p14:creationId xmlns:p14="http://schemas.microsoft.com/office/powerpoint/2010/main" val="1593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417320"/>
            <a:ext cx="5197033" cy="3970318"/>
          </a:xfrm>
          <a:prstGeom prst="rect">
            <a:avLst/>
          </a:prstGeom>
          <a:noFill/>
        </p:spPr>
        <p:txBody>
          <a:bodyPr wrap="square" rtlCol="0">
            <a:spAutoFit/>
          </a:bodyPr>
          <a:lstStyle/>
          <a:p>
            <a:r>
              <a:rPr lang="it-IT" dirty="0"/>
              <a:t>Caratteristiche Principali:</a:t>
            </a:r>
          </a:p>
          <a:p>
            <a:pPr marL="285750" indent="-285750">
              <a:buFont typeface="Arial" panose="020B0604020202020204" pitchFamily="34" charset="0"/>
              <a:buChar char="•"/>
            </a:pPr>
            <a:r>
              <a:rPr lang="it-IT" b="1" dirty="0">
                <a:solidFill>
                  <a:srgbClr val="FF0000"/>
                </a:solidFill>
              </a:rPr>
              <a:t>10-bit </a:t>
            </a:r>
            <a:r>
              <a:rPr lang="it-IT" b="1" dirty="0" err="1">
                <a:solidFill>
                  <a:srgbClr val="FF0000"/>
                </a:solidFill>
              </a:rPr>
              <a:t>Resolution</a:t>
            </a:r>
            <a:endParaRPr lang="it-IT" b="1" dirty="0">
              <a:solidFill>
                <a:srgbClr val="FF0000"/>
              </a:solidFill>
            </a:endParaRPr>
          </a:p>
          <a:p>
            <a:pPr marL="285750" indent="-285750">
              <a:buFont typeface="Arial" panose="020B0604020202020204" pitchFamily="34" charset="0"/>
              <a:buChar char="•"/>
            </a:pPr>
            <a:r>
              <a:rPr lang="it-IT" dirty="0"/>
              <a:t>13</a:t>
            </a:r>
            <a:r>
              <a:rPr lang="el-GR" dirty="0"/>
              <a:t>μ</a:t>
            </a:r>
            <a:r>
              <a:rPr lang="it-IT" dirty="0"/>
              <a:t>s - 260</a:t>
            </a:r>
            <a:r>
              <a:rPr lang="el-GR" dirty="0"/>
              <a:t>μ</a:t>
            </a:r>
            <a:r>
              <a:rPr lang="it-IT" dirty="0"/>
              <a:t>s Conversion Time</a:t>
            </a:r>
          </a:p>
          <a:p>
            <a:pPr marL="285750" indent="-285750">
              <a:buFont typeface="Arial" panose="020B0604020202020204" pitchFamily="34" charset="0"/>
              <a:buChar char="•"/>
            </a:pPr>
            <a:r>
              <a:rPr lang="it-IT" dirty="0"/>
              <a:t>16 </a:t>
            </a:r>
            <a:r>
              <a:rPr lang="it-IT" dirty="0" err="1"/>
              <a:t>Multiplexed</a:t>
            </a:r>
            <a:r>
              <a:rPr lang="it-IT" dirty="0"/>
              <a:t> Single </a:t>
            </a:r>
            <a:r>
              <a:rPr lang="it-IT" dirty="0" err="1"/>
              <a:t>Ended</a:t>
            </a:r>
            <a:r>
              <a:rPr lang="it-IT" dirty="0"/>
              <a:t> Input </a:t>
            </a:r>
            <a:r>
              <a:rPr lang="it-IT" dirty="0" err="1"/>
              <a:t>Channels</a:t>
            </a:r>
            <a:endParaRPr lang="it-IT" dirty="0"/>
          </a:p>
          <a:p>
            <a:pPr marL="285750" indent="-285750">
              <a:buFont typeface="Arial" panose="020B0604020202020204" pitchFamily="34" charset="0"/>
              <a:buChar char="•"/>
            </a:pPr>
            <a:r>
              <a:rPr lang="it-IT" b="1" dirty="0">
                <a:solidFill>
                  <a:srgbClr val="FF0000"/>
                </a:solidFill>
              </a:rPr>
              <a:t>14 </a:t>
            </a:r>
            <a:r>
              <a:rPr lang="it-IT" b="1" dirty="0" err="1">
                <a:solidFill>
                  <a:srgbClr val="FF0000"/>
                </a:solidFill>
              </a:rPr>
              <a:t>Differential</a:t>
            </a:r>
            <a:r>
              <a:rPr lang="it-IT" b="1" dirty="0">
                <a:solidFill>
                  <a:srgbClr val="FF0000"/>
                </a:solidFill>
              </a:rPr>
              <a:t> input </a:t>
            </a:r>
            <a:r>
              <a:rPr lang="it-IT" b="1" dirty="0" err="1">
                <a:solidFill>
                  <a:srgbClr val="FF0000"/>
                </a:solidFill>
              </a:rPr>
              <a:t>channels</a:t>
            </a:r>
            <a:endParaRPr lang="it-IT" b="1" dirty="0">
              <a:solidFill>
                <a:srgbClr val="FF0000"/>
              </a:solidFill>
            </a:endParaRPr>
          </a:p>
          <a:p>
            <a:pPr marL="285750" indent="-285750">
              <a:buFont typeface="Arial" panose="020B0604020202020204" pitchFamily="34" charset="0"/>
              <a:buChar char="•"/>
            </a:pPr>
            <a:r>
              <a:rPr lang="it-IT" dirty="0"/>
              <a:t>4 </a:t>
            </a:r>
            <a:r>
              <a:rPr lang="it-IT" dirty="0" err="1"/>
              <a:t>Differential</a:t>
            </a:r>
            <a:r>
              <a:rPr lang="it-IT" dirty="0"/>
              <a:t> Input </a:t>
            </a:r>
            <a:r>
              <a:rPr lang="it-IT" dirty="0" err="1"/>
              <a:t>Channels</a:t>
            </a:r>
            <a:r>
              <a:rPr lang="it-IT" dirty="0"/>
              <a:t> with Optional Gain of 10× and 200×</a:t>
            </a:r>
          </a:p>
          <a:p>
            <a:pPr marL="285750" indent="-285750">
              <a:buFont typeface="Arial" panose="020B0604020202020204" pitchFamily="34" charset="0"/>
              <a:buChar char="•"/>
            </a:pPr>
            <a:r>
              <a:rPr lang="it-IT" dirty="0"/>
              <a:t>0V - VCC ADC Input Voltage </a:t>
            </a:r>
            <a:r>
              <a:rPr lang="it-IT" dirty="0" err="1"/>
              <a:t>Range</a:t>
            </a:r>
            <a:endParaRPr lang="it-IT" dirty="0"/>
          </a:p>
          <a:p>
            <a:pPr marL="285750" indent="-285750">
              <a:buFont typeface="Arial" panose="020B0604020202020204" pitchFamily="34" charset="0"/>
              <a:buChar char="•"/>
            </a:pPr>
            <a:r>
              <a:rPr lang="it-IT" b="1" dirty="0">
                <a:solidFill>
                  <a:srgbClr val="FF0000"/>
                </a:solidFill>
              </a:rPr>
              <a:t>2.7V - VCC </a:t>
            </a:r>
            <a:r>
              <a:rPr lang="it-IT" b="1" dirty="0" err="1">
                <a:solidFill>
                  <a:srgbClr val="FF0000"/>
                </a:solidFill>
              </a:rPr>
              <a:t>Differential</a:t>
            </a:r>
            <a:r>
              <a:rPr lang="it-IT" b="1" dirty="0">
                <a:solidFill>
                  <a:srgbClr val="FF0000"/>
                </a:solidFill>
              </a:rPr>
              <a:t> ADC Voltage </a:t>
            </a:r>
            <a:r>
              <a:rPr lang="it-IT" b="1" dirty="0" err="1">
                <a:solidFill>
                  <a:srgbClr val="FF0000"/>
                </a:solidFill>
              </a:rPr>
              <a:t>Range</a:t>
            </a:r>
            <a:endParaRPr lang="it-IT" b="1" dirty="0">
              <a:solidFill>
                <a:srgbClr val="FF0000"/>
              </a:solidFill>
            </a:endParaRPr>
          </a:p>
          <a:p>
            <a:pPr marL="285750" indent="-285750">
              <a:buFont typeface="Arial" panose="020B0604020202020204" pitchFamily="34" charset="0"/>
              <a:buChar char="•"/>
            </a:pPr>
            <a:r>
              <a:rPr lang="it-IT" dirty="0" err="1"/>
              <a:t>Selectable</a:t>
            </a:r>
            <a:r>
              <a:rPr lang="it-IT" dirty="0"/>
              <a:t> 2.56V or 1.1V ADC Reference Voltage</a:t>
            </a:r>
          </a:p>
          <a:p>
            <a:pPr marL="285750" indent="-285750">
              <a:buFont typeface="Arial" panose="020B0604020202020204" pitchFamily="34" charset="0"/>
              <a:buChar char="•"/>
            </a:pPr>
            <a:r>
              <a:rPr lang="it-IT" b="1" dirty="0">
                <a:solidFill>
                  <a:srgbClr val="FF0000"/>
                </a:solidFill>
              </a:rPr>
              <a:t>Free </a:t>
            </a:r>
            <a:r>
              <a:rPr lang="it-IT" b="1" dirty="0" err="1">
                <a:solidFill>
                  <a:srgbClr val="FF0000"/>
                </a:solidFill>
              </a:rPr>
              <a:t>Running</a:t>
            </a:r>
            <a:r>
              <a:rPr lang="it-IT" b="1" dirty="0">
                <a:solidFill>
                  <a:srgbClr val="FF0000"/>
                </a:solidFill>
              </a:rPr>
              <a:t> </a:t>
            </a:r>
            <a:r>
              <a:rPr lang="it-IT" dirty="0"/>
              <a:t>or Single Conversion Mode</a:t>
            </a:r>
          </a:p>
          <a:p>
            <a:pPr marL="285750" indent="-285750">
              <a:buFont typeface="Arial" panose="020B0604020202020204" pitchFamily="34" charset="0"/>
              <a:buChar char="•"/>
            </a:pPr>
            <a:r>
              <a:rPr lang="it-IT" b="1" dirty="0">
                <a:solidFill>
                  <a:srgbClr val="FF0000"/>
                </a:solidFill>
              </a:rPr>
              <a:t>Interrupt on ADC Conversion Complete</a:t>
            </a:r>
          </a:p>
          <a:p>
            <a:pPr marL="285750" indent="-285750">
              <a:buFont typeface="Arial" panose="020B0604020202020204" pitchFamily="34" charset="0"/>
              <a:buChar char="•"/>
            </a:pPr>
            <a:r>
              <a:rPr lang="it-IT" dirty="0" err="1"/>
              <a:t>Sleep</a:t>
            </a:r>
            <a:r>
              <a:rPr lang="it-IT" dirty="0"/>
              <a:t> Mode </a:t>
            </a:r>
            <a:r>
              <a:rPr lang="it-IT" dirty="0" err="1"/>
              <a:t>Noise</a:t>
            </a:r>
            <a:r>
              <a:rPr lang="it-IT" dirty="0"/>
              <a:t> </a:t>
            </a:r>
            <a:r>
              <a:rPr lang="it-IT" dirty="0" err="1"/>
              <a:t>Canceler</a:t>
            </a:r>
            <a:endParaRPr lang="it-IT" dirty="0"/>
          </a:p>
        </p:txBody>
      </p:sp>
      <p:pic>
        <p:nvPicPr>
          <p:cNvPr id="8" name="Immagine 7"/>
          <p:cNvPicPr>
            <a:picLocks noChangeAspect="1"/>
          </p:cNvPicPr>
          <p:nvPr/>
        </p:nvPicPr>
        <p:blipFill>
          <a:blip r:embed="rId2"/>
          <a:stretch>
            <a:fillRect/>
          </a:stretch>
        </p:blipFill>
        <p:spPr>
          <a:xfrm>
            <a:off x="5081924" y="814816"/>
            <a:ext cx="7110076" cy="6043184"/>
          </a:xfrm>
          <a:prstGeom prst="rect">
            <a:avLst/>
          </a:prstGeom>
        </p:spPr>
      </p:pic>
      <p:sp>
        <p:nvSpPr>
          <p:cNvPr id="2" name="Titolo 1"/>
          <p:cNvSpPr>
            <a:spLocks noGrp="1"/>
          </p:cNvSpPr>
          <p:nvPr>
            <p:ph type="title"/>
          </p:nvPr>
        </p:nvSpPr>
        <p:spPr>
          <a:xfrm>
            <a:off x="677334" y="609600"/>
            <a:ext cx="8596668" cy="807720"/>
          </a:xfrm>
        </p:spPr>
        <p:txBody>
          <a:bodyPr/>
          <a:lstStyle/>
          <a:p>
            <a:r>
              <a:rPr lang="it-IT" dirty="0"/>
              <a:t>ADC dell’ATMEGA 2560</a:t>
            </a:r>
          </a:p>
        </p:txBody>
      </p:sp>
    </p:spTree>
    <p:extLst>
      <p:ext uri="{BB962C8B-B14F-4D97-AF65-F5344CB8AC3E}">
        <p14:creationId xmlns:p14="http://schemas.microsoft.com/office/powerpoint/2010/main" val="196886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6083089" y="4004841"/>
            <a:ext cx="6108912" cy="2853159"/>
          </a:xfrm>
          <a:prstGeom prst="rect">
            <a:avLst/>
          </a:prstGeom>
        </p:spPr>
      </p:pic>
      <p:sp>
        <p:nvSpPr>
          <p:cNvPr id="2" name="Titolo 1">
            <a:extLst>
              <a:ext uri="{FF2B5EF4-FFF2-40B4-BE49-F238E27FC236}">
                <a16:creationId xmlns:a16="http://schemas.microsoft.com/office/drawing/2014/main" id="{A03FB23B-C7DD-4059-AF59-F9671576F052}"/>
              </a:ext>
            </a:extLst>
          </p:cNvPr>
          <p:cNvSpPr>
            <a:spLocks noGrp="1"/>
          </p:cNvSpPr>
          <p:nvPr>
            <p:ph type="title"/>
          </p:nvPr>
        </p:nvSpPr>
        <p:spPr/>
        <p:txBody>
          <a:bodyPr/>
          <a:lstStyle/>
          <a:p>
            <a:r>
              <a:rPr lang="it-IT" dirty="0"/>
              <a:t>Setup Per leggere la corrente</a:t>
            </a:r>
          </a:p>
        </p:txBody>
      </p:sp>
      <p:sp>
        <p:nvSpPr>
          <p:cNvPr id="3" name="Segnaposto contenuto 2">
            <a:extLst>
              <a:ext uri="{FF2B5EF4-FFF2-40B4-BE49-F238E27FC236}">
                <a16:creationId xmlns:a16="http://schemas.microsoft.com/office/drawing/2014/main" id="{AD428DF9-1DAD-4E8B-9BD7-DDC2C87CA0EC}"/>
              </a:ext>
            </a:extLst>
          </p:cNvPr>
          <p:cNvSpPr>
            <a:spLocks noGrp="1"/>
          </p:cNvSpPr>
          <p:nvPr>
            <p:ph idx="1"/>
          </p:nvPr>
        </p:nvSpPr>
        <p:spPr>
          <a:xfrm>
            <a:off x="677333" y="1270000"/>
            <a:ext cx="10388063" cy="3417747"/>
          </a:xfrm>
        </p:spPr>
        <p:txBody>
          <a:bodyPr>
            <a:normAutofit fontScale="92500" lnSpcReduction="10000"/>
          </a:bodyPr>
          <a:lstStyle/>
          <a:p>
            <a:pPr marL="0" indent="0">
              <a:buNone/>
            </a:pPr>
            <a:r>
              <a:rPr lang="it-IT" dirty="0"/>
              <a:t>Visti i valori molto piccoli descritti precedentemente, il comparatore interno è stato impostato con le seguenti caratteristiche:</a:t>
            </a:r>
          </a:p>
          <a:p>
            <a:r>
              <a:rPr lang="it-IT" dirty="0"/>
              <a:t>1.1V Interni Arduino</a:t>
            </a:r>
          </a:p>
          <a:p>
            <a:r>
              <a:rPr lang="it-IT" dirty="0"/>
              <a:t>Pin da A0:A6 per input analogico</a:t>
            </a:r>
          </a:p>
          <a:p>
            <a:r>
              <a:rPr lang="it-IT" dirty="0"/>
              <a:t>Modalità di free </a:t>
            </a:r>
            <a:r>
              <a:rPr lang="it-IT" dirty="0" err="1"/>
              <a:t>running</a:t>
            </a:r>
            <a:r>
              <a:rPr lang="it-IT" dirty="0"/>
              <a:t> </a:t>
            </a:r>
          </a:p>
          <a:p>
            <a:pPr marL="457200" lvl="1" indent="0">
              <a:buNone/>
            </a:pPr>
            <a:r>
              <a:rPr lang="it-IT" dirty="0"/>
              <a:t>Finita una conversione inizia immediatamente la successiva, minimizzando i tempi</a:t>
            </a:r>
          </a:p>
          <a:p>
            <a:r>
              <a:rPr lang="it-IT" dirty="0" err="1"/>
              <a:t>Prescaler</a:t>
            </a:r>
            <a:r>
              <a:rPr lang="it-IT" dirty="0"/>
              <a:t> a 1/128 Clock </a:t>
            </a:r>
          </a:p>
          <a:p>
            <a:pPr marL="457200" lvl="1" indent="0">
              <a:buNone/>
            </a:pPr>
            <a:r>
              <a:rPr lang="it-IT" dirty="0"/>
              <a:t>per dare 125Khz di clock all’ADC, da datasheet deve essere tra 50khz e 200khz</a:t>
            </a:r>
          </a:p>
          <a:p>
            <a:r>
              <a:rPr lang="it-IT" b="1" i="1" dirty="0">
                <a:solidFill>
                  <a:srgbClr val="FF0000"/>
                </a:solidFill>
              </a:rPr>
              <a:t>Lettura differenziale</a:t>
            </a:r>
          </a:p>
          <a:p>
            <a:r>
              <a:rPr lang="it-IT" dirty="0"/>
              <a:t>Gestione in Interrupt</a:t>
            </a:r>
          </a:p>
        </p:txBody>
      </p:sp>
      <p:sp>
        <p:nvSpPr>
          <p:cNvPr id="4" name="CasellaDiTesto 3"/>
          <p:cNvSpPr txBox="1"/>
          <p:nvPr/>
        </p:nvSpPr>
        <p:spPr>
          <a:xfrm>
            <a:off x="677331" y="4687747"/>
            <a:ext cx="5405757" cy="923330"/>
          </a:xfrm>
          <a:prstGeom prst="rect">
            <a:avLst/>
          </a:prstGeom>
          <a:noFill/>
        </p:spPr>
        <p:txBody>
          <a:bodyPr wrap="square" rtlCol="0">
            <a:spAutoFit/>
          </a:bodyPr>
          <a:lstStyle/>
          <a:p>
            <a:r>
              <a:rPr lang="it-IT" dirty="0"/>
              <a:t>Grazie a questa struttura è possibile:</a:t>
            </a:r>
          </a:p>
          <a:p>
            <a:pPr marL="285750" indent="-285750">
              <a:buFont typeface="Arial" panose="020B0604020202020204" pitchFamily="34" charset="0"/>
              <a:buChar char="•"/>
            </a:pPr>
            <a:r>
              <a:rPr lang="it-IT" dirty="0"/>
              <a:t>Ottenere una misura ogni 112us ~ 8,9Khz</a:t>
            </a:r>
          </a:p>
          <a:p>
            <a:pPr marL="285750" indent="-285750">
              <a:buFont typeface="Arial" panose="020B0604020202020204" pitchFamily="34" charset="0"/>
              <a:buChar char="•"/>
            </a:pPr>
            <a:r>
              <a:rPr lang="it-IT" dirty="0"/>
              <a:t>Diviso per i 6 sensori sono ~ 1,5Khz per sensore</a:t>
            </a:r>
          </a:p>
        </p:txBody>
      </p:sp>
    </p:spTree>
    <p:extLst>
      <p:ext uri="{BB962C8B-B14F-4D97-AF65-F5344CB8AC3E}">
        <p14:creationId xmlns:p14="http://schemas.microsoft.com/office/powerpoint/2010/main" val="1309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Lettura Differenziale</a:t>
            </a:r>
          </a:p>
        </p:txBody>
      </p:sp>
      <p:pic>
        <p:nvPicPr>
          <p:cNvPr id="1026"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911" y="2502060"/>
            <a:ext cx="7598089" cy="391610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77334" y="2785370"/>
            <a:ext cx="3916577" cy="2308324"/>
          </a:xfrm>
          <a:prstGeom prst="rect">
            <a:avLst/>
          </a:prstGeom>
          <a:noFill/>
        </p:spPr>
        <p:txBody>
          <a:bodyPr wrap="square" rtlCol="0">
            <a:spAutoFit/>
          </a:bodyPr>
          <a:lstStyle/>
          <a:p>
            <a:r>
              <a:rPr lang="it-IT" dirty="0"/>
              <a:t>Nel nostro caso accanto all'Arduino Mega è presente un piccolo trimmer.</a:t>
            </a:r>
          </a:p>
          <a:p>
            <a:r>
              <a:rPr lang="it-IT" dirty="0"/>
              <a:t>Esso permette di scegliere la soglia di sottrazione, in questa maniera si riporta «Virtualmente» a 0 la tensione annullando la continua della lettura</a:t>
            </a:r>
          </a:p>
        </p:txBody>
      </p:sp>
      <p:sp>
        <p:nvSpPr>
          <p:cNvPr id="6" name="CasellaDiTesto 5"/>
          <p:cNvSpPr txBox="1"/>
          <p:nvPr/>
        </p:nvSpPr>
        <p:spPr>
          <a:xfrm>
            <a:off x="677334" y="1464570"/>
            <a:ext cx="9965802" cy="1477328"/>
          </a:xfrm>
          <a:prstGeom prst="rect">
            <a:avLst/>
          </a:prstGeom>
          <a:noFill/>
        </p:spPr>
        <p:txBody>
          <a:bodyPr wrap="square" rtlCol="0">
            <a:spAutoFit/>
          </a:bodyPr>
          <a:lstStyle/>
          <a:p>
            <a:r>
              <a:rPr lang="it-IT" dirty="0"/>
              <a:t>Come detto prima nell’uscita dei sensori di corrente, lo 0A si trova a 2,5V.</a:t>
            </a:r>
          </a:p>
          <a:p>
            <a:r>
              <a:rPr lang="it-IT" dirty="0"/>
              <a:t>Per leggere con la maggiore risoluzione possibile la già flebile tensione, si sfrutta una proprietà interessante degli ADC dell’</a:t>
            </a:r>
            <a:r>
              <a:rPr lang="it-IT" dirty="0" err="1"/>
              <a:t>Atmega</a:t>
            </a:r>
            <a:r>
              <a:rPr lang="it-IT" dirty="0"/>
              <a:t> 2560:</a:t>
            </a:r>
          </a:p>
          <a:p>
            <a:r>
              <a:rPr lang="it-IT" dirty="0"/>
              <a:t>La lettura differenziale:</a:t>
            </a:r>
          </a:p>
          <a:p>
            <a:endParaRPr lang="it-IT" dirty="0"/>
          </a:p>
        </p:txBody>
      </p:sp>
    </p:spTree>
    <p:extLst>
      <p:ext uri="{BB962C8B-B14F-4D97-AF65-F5344CB8AC3E}">
        <p14:creationId xmlns:p14="http://schemas.microsoft.com/office/powerpoint/2010/main" val="26417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sp>
        <p:nvSpPr>
          <p:cNvPr id="7" name="CasellaDiTesto 6"/>
          <p:cNvSpPr txBox="1"/>
          <p:nvPr/>
        </p:nvSpPr>
        <p:spPr>
          <a:xfrm>
            <a:off x="677334" y="1179576"/>
            <a:ext cx="7385853" cy="1200329"/>
          </a:xfrm>
          <a:prstGeom prst="rect">
            <a:avLst/>
          </a:prstGeom>
          <a:noFill/>
        </p:spPr>
        <p:txBody>
          <a:bodyPr wrap="square" rtlCol="0">
            <a:spAutoFit/>
          </a:bodyPr>
          <a:lstStyle/>
          <a:p>
            <a:r>
              <a:rPr lang="it-IT" dirty="0"/>
              <a:t>Per leggere i passi dei motori dello Scorbot, e attuare un controllo, risulta necessario usare degli encoder.</a:t>
            </a:r>
          </a:p>
          <a:p>
            <a:r>
              <a:rPr lang="it-IT" dirty="0"/>
              <a:t>Nel nostro caso sono già Prè-esistenti dentro tutti i motori e sono ottici.</a:t>
            </a: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275" y="3385733"/>
            <a:ext cx="3934374" cy="3067478"/>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187" y="1179576"/>
            <a:ext cx="3943900" cy="20576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79905"/>
            <a:ext cx="3858163" cy="3410426"/>
          </a:xfrm>
          <a:prstGeom prst="rect">
            <a:avLst/>
          </a:prstGeom>
        </p:spPr>
      </p:pic>
    </p:spTree>
    <p:extLst>
      <p:ext uri="{BB962C8B-B14F-4D97-AF65-F5344CB8AC3E}">
        <p14:creationId xmlns:p14="http://schemas.microsoft.com/office/powerpoint/2010/main" val="196293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39" y="1199360"/>
            <a:ext cx="8659433" cy="5658640"/>
          </a:xfrm>
          <a:prstGeom prst="rect">
            <a:avLst/>
          </a:prstGeom>
        </p:spPr>
      </p:pic>
    </p:spTree>
    <p:extLst>
      <p:ext uri="{BB962C8B-B14F-4D97-AF65-F5344CB8AC3E}">
        <p14:creationId xmlns:p14="http://schemas.microsoft.com/office/powerpoint/2010/main" val="58159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1"/>
            <a:ext cx="4959751" cy="630936"/>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Stuttura</a:t>
            </a:r>
            <a:r>
              <a:rPr lang="it-IT" dirty="0"/>
              <a:t> del </a:t>
            </a:r>
            <a:r>
              <a:rPr lang="it-IT" dirty="0" err="1"/>
              <a:t>proggetto</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arrotondato 2"/>
          <p:cNvSpPr/>
          <p:nvPr/>
        </p:nvSpPr>
        <p:spPr>
          <a:xfrm>
            <a:off x="475489" y="658368"/>
            <a:ext cx="6620256" cy="5897880"/>
          </a:xfrm>
          <a:custGeom>
            <a:avLst/>
            <a:gdLst>
              <a:gd name="connsiteX0" fmla="*/ 0 w 2898648"/>
              <a:gd name="connsiteY0" fmla="*/ 483118 h 5897880"/>
              <a:gd name="connsiteX1" fmla="*/ 483118 w 2898648"/>
              <a:gd name="connsiteY1" fmla="*/ 0 h 5897880"/>
              <a:gd name="connsiteX2" fmla="*/ 2415530 w 2898648"/>
              <a:gd name="connsiteY2" fmla="*/ 0 h 5897880"/>
              <a:gd name="connsiteX3" fmla="*/ 2898648 w 2898648"/>
              <a:gd name="connsiteY3" fmla="*/ 483118 h 5897880"/>
              <a:gd name="connsiteX4" fmla="*/ 2898648 w 2898648"/>
              <a:gd name="connsiteY4" fmla="*/ 5414762 h 5897880"/>
              <a:gd name="connsiteX5" fmla="*/ 2415530 w 2898648"/>
              <a:gd name="connsiteY5" fmla="*/ 5897880 h 5897880"/>
              <a:gd name="connsiteX6" fmla="*/ 483118 w 2898648"/>
              <a:gd name="connsiteY6" fmla="*/ 5897880 h 5897880"/>
              <a:gd name="connsiteX7" fmla="*/ 0 w 2898648"/>
              <a:gd name="connsiteY7" fmla="*/ 5414762 h 5897880"/>
              <a:gd name="connsiteX8" fmla="*/ 0 w 2898648"/>
              <a:gd name="connsiteY8" fmla="*/ 483118 h 5897880"/>
              <a:gd name="connsiteX0" fmla="*/ 0 w 2908197"/>
              <a:gd name="connsiteY0" fmla="*/ 483118 h 5897880"/>
              <a:gd name="connsiteX1" fmla="*/ 483118 w 2908197"/>
              <a:gd name="connsiteY1" fmla="*/ 0 h 5897880"/>
              <a:gd name="connsiteX2" fmla="*/ 2415530 w 2908197"/>
              <a:gd name="connsiteY2" fmla="*/ 0 h 5897880"/>
              <a:gd name="connsiteX3" fmla="*/ 2898648 w 2908197"/>
              <a:gd name="connsiteY3" fmla="*/ 483118 h 5897880"/>
              <a:gd name="connsiteX4" fmla="*/ 2907792 w 2908197"/>
              <a:gd name="connsiteY4" fmla="*/ 2414016 h 5897880"/>
              <a:gd name="connsiteX5" fmla="*/ 2898648 w 2908197"/>
              <a:gd name="connsiteY5" fmla="*/ 5414762 h 5897880"/>
              <a:gd name="connsiteX6" fmla="*/ 2415530 w 2908197"/>
              <a:gd name="connsiteY6" fmla="*/ 5897880 h 5897880"/>
              <a:gd name="connsiteX7" fmla="*/ 483118 w 2908197"/>
              <a:gd name="connsiteY7" fmla="*/ 5897880 h 5897880"/>
              <a:gd name="connsiteX8" fmla="*/ 0 w 2908197"/>
              <a:gd name="connsiteY8" fmla="*/ 5414762 h 5897880"/>
              <a:gd name="connsiteX9" fmla="*/ 0 w 2908197"/>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2415530 w 6620256"/>
              <a:gd name="connsiteY6" fmla="*/ 5897880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5586"/>
              <a:gd name="connsiteY0" fmla="*/ 483118 h 5897880"/>
              <a:gd name="connsiteX1" fmla="*/ 483118 w 6625586"/>
              <a:gd name="connsiteY1" fmla="*/ 0 h 5897880"/>
              <a:gd name="connsiteX2" fmla="*/ 2415530 w 6625586"/>
              <a:gd name="connsiteY2" fmla="*/ 0 h 5897880"/>
              <a:gd name="connsiteX3" fmla="*/ 2898648 w 6625586"/>
              <a:gd name="connsiteY3" fmla="*/ 483118 h 5897880"/>
              <a:gd name="connsiteX4" fmla="*/ 2907792 w 6625586"/>
              <a:gd name="connsiteY4" fmla="*/ 2414016 h 5897880"/>
              <a:gd name="connsiteX5" fmla="*/ 6620256 w 6625586"/>
              <a:gd name="connsiteY5" fmla="*/ 3028178 h 5897880"/>
              <a:gd name="connsiteX6" fmla="*/ 6411458 w 6625586"/>
              <a:gd name="connsiteY6" fmla="*/ 5870448 h 5897880"/>
              <a:gd name="connsiteX7" fmla="*/ 483118 w 6625586"/>
              <a:gd name="connsiteY7" fmla="*/ 5897880 h 5897880"/>
              <a:gd name="connsiteX8" fmla="*/ 0 w 6625586"/>
              <a:gd name="connsiteY8" fmla="*/ 5414762 h 5897880"/>
              <a:gd name="connsiteX9" fmla="*/ 0 w 662558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2907792 w 6620256"/>
              <a:gd name="connsiteY4" fmla="*/ 2414016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255264 w 6620256"/>
              <a:gd name="connsiteY4" fmla="*/ 1645920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2898648 w 6620256"/>
              <a:gd name="connsiteY3" fmla="*/ 483118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328416 w 6620256"/>
              <a:gd name="connsiteY3" fmla="*/ 355102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 name="connsiteX0" fmla="*/ 0 w 6620256"/>
              <a:gd name="connsiteY0" fmla="*/ 483118 h 5897880"/>
              <a:gd name="connsiteX1" fmla="*/ 483118 w 6620256"/>
              <a:gd name="connsiteY1" fmla="*/ 0 h 5897880"/>
              <a:gd name="connsiteX2" fmla="*/ 2415530 w 6620256"/>
              <a:gd name="connsiteY2" fmla="*/ 0 h 5897880"/>
              <a:gd name="connsiteX3" fmla="*/ 3483864 w 6620256"/>
              <a:gd name="connsiteY3" fmla="*/ 318526 h 5897880"/>
              <a:gd name="connsiteX4" fmla="*/ 3913632 w 6620256"/>
              <a:gd name="connsiteY4" fmla="*/ 1627632 h 5897880"/>
              <a:gd name="connsiteX5" fmla="*/ 6620256 w 6620256"/>
              <a:gd name="connsiteY5" fmla="*/ 3028178 h 5897880"/>
              <a:gd name="connsiteX6" fmla="*/ 5679938 w 6620256"/>
              <a:gd name="connsiteY6" fmla="*/ 5888736 h 5897880"/>
              <a:gd name="connsiteX7" fmla="*/ 483118 w 6620256"/>
              <a:gd name="connsiteY7" fmla="*/ 5897880 h 5897880"/>
              <a:gd name="connsiteX8" fmla="*/ 0 w 6620256"/>
              <a:gd name="connsiteY8" fmla="*/ 5414762 h 5897880"/>
              <a:gd name="connsiteX9" fmla="*/ 0 w 6620256"/>
              <a:gd name="connsiteY9" fmla="*/ 483118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0256" h="5897880">
                <a:moveTo>
                  <a:pt x="0" y="483118"/>
                </a:moveTo>
                <a:cubicBezTo>
                  <a:pt x="0" y="216299"/>
                  <a:pt x="216299" y="0"/>
                  <a:pt x="483118" y="0"/>
                </a:cubicBezTo>
                <a:lnTo>
                  <a:pt x="2415530" y="0"/>
                </a:lnTo>
                <a:cubicBezTo>
                  <a:pt x="2682349" y="0"/>
                  <a:pt x="3300984" y="5987"/>
                  <a:pt x="3483864" y="318526"/>
                </a:cubicBezTo>
                <a:cubicBezTo>
                  <a:pt x="4093464" y="788423"/>
                  <a:pt x="3505200" y="965711"/>
                  <a:pt x="3913632" y="1627632"/>
                </a:cubicBezTo>
                <a:cubicBezTo>
                  <a:pt x="5608320" y="2509009"/>
                  <a:pt x="6617208" y="2101081"/>
                  <a:pt x="6620256" y="3028178"/>
                </a:cubicBezTo>
                <a:cubicBezTo>
                  <a:pt x="6620256" y="3294997"/>
                  <a:pt x="6202789" y="5632704"/>
                  <a:pt x="5679938" y="5888736"/>
                </a:cubicBezTo>
                <a:lnTo>
                  <a:pt x="483118" y="5897880"/>
                </a:lnTo>
                <a:cubicBezTo>
                  <a:pt x="216299" y="5897880"/>
                  <a:pt x="0" y="5681581"/>
                  <a:pt x="0" y="5414762"/>
                </a:cubicBezTo>
                <a:lnTo>
                  <a:pt x="0" y="483118"/>
                </a:lnTo>
                <a:close/>
              </a:path>
            </a:pathLst>
          </a:cu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01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a:t>
            </a:r>
            <a:r>
              <a:rPr lang="it-IT" b="1" u="sng" dirty="0"/>
              <a:t>MicroSwitch</a:t>
            </a:r>
          </a:p>
        </p:txBody>
      </p:sp>
      <p:pic>
        <p:nvPicPr>
          <p:cNvPr id="6" name="Immagine 5"/>
          <p:cNvPicPr>
            <a:picLocks noChangeAspect="1"/>
          </p:cNvPicPr>
          <p:nvPr/>
        </p:nvPicPr>
        <p:blipFill>
          <a:blip r:embed="rId2"/>
          <a:stretch>
            <a:fillRect/>
          </a:stretch>
        </p:blipFill>
        <p:spPr>
          <a:xfrm>
            <a:off x="4784718" y="1782464"/>
            <a:ext cx="7407282" cy="3002540"/>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0" y="1688947"/>
            <a:ext cx="3762900" cy="3096057"/>
          </a:xfrm>
          <a:prstGeom prst="rect">
            <a:avLst/>
          </a:prstGeom>
        </p:spPr>
      </p:pic>
      <p:sp>
        <p:nvSpPr>
          <p:cNvPr id="4" name="Ovale 3"/>
          <p:cNvSpPr/>
          <p:nvPr/>
        </p:nvSpPr>
        <p:spPr>
          <a:xfrm>
            <a:off x="1133856" y="1930400"/>
            <a:ext cx="2670048" cy="200152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CasellaDiTesto 6"/>
          <p:cNvSpPr txBox="1"/>
          <p:nvPr/>
        </p:nvSpPr>
        <p:spPr>
          <a:xfrm>
            <a:off x="587430" y="4895065"/>
            <a:ext cx="3694176" cy="923330"/>
          </a:xfrm>
          <a:prstGeom prst="rect">
            <a:avLst/>
          </a:prstGeom>
          <a:noFill/>
        </p:spPr>
        <p:txBody>
          <a:bodyPr wrap="square" rtlCol="0">
            <a:spAutoFit/>
          </a:bodyPr>
          <a:lstStyle/>
          <a:p>
            <a:r>
              <a:rPr lang="it-IT" dirty="0"/>
              <a:t>Per scoprire delle posizioni ASSOLUTE, vengono invece utilizzati dei MicroSwitch,</a:t>
            </a:r>
          </a:p>
        </p:txBody>
      </p:sp>
      <p:sp>
        <p:nvSpPr>
          <p:cNvPr id="8" name="CasellaDiTesto 7"/>
          <p:cNvSpPr txBox="1"/>
          <p:nvPr/>
        </p:nvSpPr>
        <p:spPr>
          <a:xfrm>
            <a:off x="4784718" y="4710399"/>
            <a:ext cx="4907922" cy="1477328"/>
          </a:xfrm>
          <a:prstGeom prst="rect">
            <a:avLst/>
          </a:prstGeom>
          <a:noFill/>
        </p:spPr>
        <p:txBody>
          <a:bodyPr wrap="square" rtlCol="0">
            <a:spAutoFit/>
          </a:bodyPr>
          <a:lstStyle/>
          <a:p>
            <a:r>
              <a:rPr lang="it-IT" dirty="0"/>
              <a:t>La rete PULL-UP dei vari sensori</a:t>
            </a:r>
          </a:p>
          <a:p>
            <a:endParaRPr lang="it-IT" dirty="0"/>
          </a:p>
          <a:p>
            <a:r>
              <a:rPr lang="it-IT" dirty="0"/>
              <a:t>Nel nostro caso abbiamo attivato una funzione dell’</a:t>
            </a:r>
            <a:r>
              <a:rPr lang="it-IT" dirty="0" err="1"/>
              <a:t>Atmega</a:t>
            </a:r>
            <a:r>
              <a:rPr lang="it-IT" dirty="0"/>
              <a:t>, e la rete pull-up è già attivata dentro il microcontrollore</a:t>
            </a:r>
          </a:p>
        </p:txBody>
      </p:sp>
    </p:spTree>
    <p:extLst>
      <p:ext uri="{BB962C8B-B14F-4D97-AF65-F5344CB8AC3E}">
        <p14:creationId xmlns:p14="http://schemas.microsoft.com/office/powerpoint/2010/main" val="27361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677334" y="609600"/>
            <a:ext cx="8596668" cy="679503"/>
          </a:xfrm>
        </p:spPr>
        <p:txBody>
          <a:bodyPr/>
          <a:lstStyle/>
          <a:p>
            <a:r>
              <a:rPr lang="it-IT" dirty="0"/>
              <a:t>Encoder &amp; MicroSwitch</a:t>
            </a:r>
          </a:p>
        </p:txBody>
      </p:sp>
      <p:pic>
        <p:nvPicPr>
          <p:cNvPr id="10" name="Immagine 9"/>
          <p:cNvPicPr>
            <a:picLocks noChangeAspect="1"/>
          </p:cNvPicPr>
          <p:nvPr/>
        </p:nvPicPr>
        <p:blipFill>
          <a:blip r:embed="rId2"/>
          <a:stretch>
            <a:fillRect/>
          </a:stretch>
        </p:blipFill>
        <p:spPr>
          <a:xfrm>
            <a:off x="5769808" y="423914"/>
            <a:ext cx="6422192" cy="4544769"/>
          </a:xfrm>
          <a:prstGeom prst="rect">
            <a:avLst/>
          </a:prstGeom>
        </p:spPr>
      </p:pic>
      <p:sp>
        <p:nvSpPr>
          <p:cNvPr id="11" name="CasellaDiTesto 10"/>
          <p:cNvSpPr txBox="1"/>
          <p:nvPr/>
        </p:nvSpPr>
        <p:spPr>
          <a:xfrm>
            <a:off x="677334" y="1172805"/>
            <a:ext cx="5092474" cy="3046988"/>
          </a:xfrm>
          <a:prstGeom prst="rect">
            <a:avLst/>
          </a:prstGeom>
          <a:noFill/>
        </p:spPr>
        <p:txBody>
          <a:bodyPr wrap="square" rtlCol="0">
            <a:spAutoFit/>
          </a:bodyPr>
          <a:lstStyle/>
          <a:p>
            <a:r>
              <a:rPr lang="it-IT" sz="1600" dirty="0"/>
              <a:t>Tutti i pin degli encoder raggiungono dei pin PCINT: </a:t>
            </a:r>
            <a:r>
              <a:rPr lang="it-IT" sz="1600" b="1" u="sng" dirty="0"/>
              <a:t>Pin Interrupt Change</a:t>
            </a:r>
          </a:p>
          <a:p>
            <a:endParaRPr lang="it-IT" sz="1600" dirty="0"/>
          </a:p>
          <a:p>
            <a:r>
              <a:rPr lang="it-IT" sz="1600" dirty="0"/>
              <a:t>La caratteristica di questi pin è che appena uno di loro cambia il suo stato, viene chiamata una routine di gestione.</a:t>
            </a:r>
          </a:p>
          <a:p>
            <a:endParaRPr lang="it-IT" sz="1600" dirty="0"/>
          </a:p>
          <a:p>
            <a:r>
              <a:rPr lang="it-IT" sz="1600" dirty="0"/>
              <a:t>Nel nostro caso andiamo a leggere lo stato di tutti i pin contemporaneamente e lo salviamo in un </a:t>
            </a:r>
            <a:br>
              <a:rPr lang="it-IT" sz="1600" dirty="0"/>
            </a:br>
            <a:r>
              <a:rPr lang="it-IT" sz="1600" i="1" dirty="0"/>
              <a:t>BUFFER CIRCOLARE</a:t>
            </a:r>
            <a:r>
              <a:rPr lang="it-IT" sz="1600" dirty="0"/>
              <a:t>.</a:t>
            </a:r>
          </a:p>
          <a:p>
            <a:r>
              <a:rPr lang="it-IT" sz="1600" b="1" i="1" dirty="0"/>
              <a:t>NOTA BENE, i valori non vengono elaborati immediatamente</a:t>
            </a:r>
          </a:p>
        </p:txBody>
      </p:sp>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52" y="5154369"/>
            <a:ext cx="4171840" cy="717035"/>
          </a:xfrm>
          <a:prstGeom prst="rect">
            <a:avLst/>
          </a:prstGeom>
        </p:spPr>
      </p:pic>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442" y="3991193"/>
            <a:ext cx="3422110" cy="2769771"/>
          </a:xfrm>
          <a:prstGeom prst="rect">
            <a:avLst/>
          </a:prstGeom>
        </p:spPr>
      </p:pic>
    </p:spTree>
    <p:extLst>
      <p:ext uri="{BB962C8B-B14F-4D97-AF65-F5344CB8AC3E}">
        <p14:creationId xmlns:p14="http://schemas.microsoft.com/office/powerpoint/2010/main" val="35410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p:txBody>
          <a:bodyPr/>
          <a:lstStyle/>
          <a:p>
            <a:r>
              <a:rPr lang="it-IT" dirty="0"/>
              <a:t>Encoder &amp; MicroSwitch</a:t>
            </a:r>
          </a:p>
        </p:txBody>
      </p:sp>
      <p:pic>
        <p:nvPicPr>
          <p:cNvPr id="4" name="Immagine 3"/>
          <p:cNvPicPr>
            <a:picLocks noChangeAspect="1"/>
          </p:cNvPicPr>
          <p:nvPr/>
        </p:nvPicPr>
        <p:blipFill>
          <a:blip r:embed="rId2"/>
          <a:stretch>
            <a:fillRect/>
          </a:stretch>
        </p:blipFill>
        <p:spPr>
          <a:xfrm>
            <a:off x="545254" y="1226407"/>
            <a:ext cx="10884746" cy="5509673"/>
          </a:xfrm>
          <a:prstGeom prst="rect">
            <a:avLst/>
          </a:prstGeom>
        </p:spPr>
      </p:pic>
      <p:sp>
        <p:nvSpPr>
          <p:cNvPr id="3" name="CasellaDiTesto 2"/>
          <p:cNvSpPr txBox="1"/>
          <p:nvPr/>
        </p:nvSpPr>
        <p:spPr>
          <a:xfrm>
            <a:off x="6648320" y="3326228"/>
            <a:ext cx="5086480"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dirty="0"/>
              <a:t>All’interno del </a:t>
            </a:r>
            <a:r>
              <a:rPr lang="it-IT" dirty="0" err="1"/>
              <a:t>loop</a:t>
            </a:r>
            <a:r>
              <a:rPr lang="it-IT" dirty="0"/>
              <a:t>, in ogni ciclo viene elaborata tutta la coda accumulata durante la gestione delle altre routine tramite questo algoritmo </a:t>
            </a:r>
            <a:r>
              <a:rPr lang="it-IT" dirty="0">
                <a:sym typeface="Wingdings" panose="05000000000000000000" pitchFamily="2" charset="2"/>
              </a:rPr>
              <a:t></a:t>
            </a:r>
            <a:endParaRPr lang="it-IT" dirty="0"/>
          </a:p>
          <a:p>
            <a:endParaRPr lang="it-IT" dirty="0"/>
          </a:p>
          <a:p>
            <a:r>
              <a:rPr lang="it-IT" dirty="0"/>
              <a:t>Per elaborare tutti e 6 gli Encoder impiega: </a:t>
            </a:r>
          </a:p>
          <a:p>
            <a:pPr marL="285750" indent="-285750">
              <a:buFont typeface="Arial" panose="020B0604020202020204" pitchFamily="34" charset="0"/>
              <a:buChar char="•"/>
            </a:pPr>
            <a:r>
              <a:rPr lang="it-IT" dirty="0"/>
              <a:t>~186 colpi di Clock (~80KHz)</a:t>
            </a:r>
          </a:p>
          <a:p>
            <a:r>
              <a:rPr lang="it-IT" dirty="0"/>
              <a:t>Quindi la frequenza massima di arrivo è lievemente inferiore dovendo gestire le altre routine, approssimiamo circa a 65KHz per stare in sicurezza</a:t>
            </a:r>
          </a:p>
          <a:p>
            <a:r>
              <a:rPr lang="it-IT" dirty="0"/>
              <a:t>Noi non superiamo i 2 KHz a Encoder</a:t>
            </a:r>
          </a:p>
        </p:txBody>
      </p:sp>
    </p:spTree>
    <p:extLst>
      <p:ext uri="{BB962C8B-B14F-4D97-AF65-F5344CB8AC3E}">
        <p14:creationId xmlns:p14="http://schemas.microsoft.com/office/powerpoint/2010/main" val="125215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BF6E-2F44-419F-87F9-C3169C3C58B6}"/>
              </a:ext>
            </a:extLst>
          </p:cNvPr>
          <p:cNvSpPr>
            <a:spLocks noGrp="1"/>
          </p:cNvSpPr>
          <p:nvPr>
            <p:ph type="title"/>
          </p:nvPr>
        </p:nvSpPr>
        <p:spPr>
          <a:xfrm>
            <a:off x="4040294" y="193040"/>
            <a:ext cx="5012266" cy="1320800"/>
          </a:xfrm>
        </p:spPr>
        <p:txBody>
          <a:bodyPr/>
          <a:lstStyle/>
          <a:p>
            <a:r>
              <a:rPr lang="it-IT" dirty="0"/>
              <a:t>Encoder &amp; MicroSwitch</a:t>
            </a:r>
          </a:p>
        </p:txBody>
      </p:sp>
      <p:pic>
        <p:nvPicPr>
          <p:cNvPr id="4" name="homm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 y="193040"/>
            <a:ext cx="3705014" cy="6586691"/>
          </a:xfrm>
          <a:prstGeom prst="rect">
            <a:avLst/>
          </a:prstGeom>
        </p:spPr>
      </p:pic>
      <p:sp>
        <p:nvSpPr>
          <p:cNvPr id="5" name="CasellaDiTesto 4"/>
          <p:cNvSpPr txBox="1"/>
          <p:nvPr/>
        </p:nvSpPr>
        <p:spPr>
          <a:xfrm>
            <a:off x="4287520" y="1016000"/>
            <a:ext cx="5821680" cy="535531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La strategia di </a:t>
            </a:r>
            <a:r>
              <a:rPr lang="it-IT" dirty="0" err="1"/>
              <a:t>Homming</a:t>
            </a:r>
            <a:r>
              <a:rPr lang="it-IT" dirty="0"/>
              <a:t> consiste nel muovere singolarmente i motori fino a trovare i MicroSwitch della home.</a:t>
            </a:r>
          </a:p>
          <a:p>
            <a:pPr marL="342900" indent="-342900">
              <a:buFont typeface="+mj-lt"/>
              <a:buAutoNum type="arabicPeriod"/>
            </a:pPr>
            <a:r>
              <a:rPr lang="it-IT" dirty="0"/>
              <a:t>Si inizia con l’avambraccio che sale cercando la home</a:t>
            </a:r>
          </a:p>
          <a:p>
            <a:pPr marL="342900" indent="-342900">
              <a:buFont typeface="+mj-lt"/>
              <a:buAutoNum type="arabicPeriod"/>
            </a:pPr>
            <a:r>
              <a:rPr lang="it-IT" dirty="0"/>
              <a:t>Successivamente inizia la ricerca il gomito</a:t>
            </a:r>
          </a:p>
          <a:p>
            <a:pPr marL="342900" indent="-342900">
              <a:buFont typeface="+mj-lt"/>
              <a:buAutoNum type="arabicPeriod"/>
            </a:pPr>
            <a:r>
              <a:rPr lang="it-IT" dirty="0"/>
              <a:t>Polso e pinza hanno i motori a </a:t>
            </a:r>
            <a:r>
              <a:rPr lang="it-IT" b="1" i="1" dirty="0"/>
              <a:t>controllo differenziale</a:t>
            </a:r>
            <a:r>
              <a:rPr lang="it-IT" dirty="0"/>
              <a:t>, vanno per tanto cercati insieme:</a:t>
            </a:r>
          </a:p>
          <a:p>
            <a:pPr marL="800100" lvl="1" indent="-342900">
              <a:buFont typeface="Arial" panose="020B0604020202020204" pitchFamily="34" charset="0"/>
              <a:buChar char="•"/>
            </a:pPr>
            <a:r>
              <a:rPr lang="it-IT" dirty="0"/>
              <a:t>Si cerca la home del ROLL</a:t>
            </a:r>
          </a:p>
          <a:p>
            <a:pPr marL="800100" lvl="1" indent="-342900">
              <a:buFont typeface="Arial" panose="020B0604020202020204" pitchFamily="34" charset="0"/>
              <a:buChar char="•"/>
            </a:pPr>
            <a:r>
              <a:rPr lang="it-IT" dirty="0"/>
              <a:t>Si cerca la home del PITCH</a:t>
            </a:r>
          </a:p>
          <a:p>
            <a:pPr marL="342900" indent="-342900">
              <a:buFont typeface="+mj-lt"/>
              <a:buAutoNum type="arabicPeriod"/>
            </a:pPr>
            <a:r>
              <a:rPr lang="it-IT" dirty="0"/>
              <a:t>Trovata questa PSEUDO HOME, viene </a:t>
            </a:r>
            <a:r>
              <a:rPr lang="it-IT" dirty="0" err="1"/>
              <a:t>ri</a:t>
            </a:r>
            <a:r>
              <a:rPr lang="it-IT" dirty="0"/>
              <a:t>-eseguito il ciclo, per garantire che la posizione raggiunta sia vera e non influenzata dagli spostamenti degli altri link</a:t>
            </a:r>
          </a:p>
          <a:p>
            <a:pPr marL="342900" indent="-342900">
              <a:buFont typeface="+mj-lt"/>
              <a:buAutoNum type="arabicPeriod"/>
            </a:pPr>
            <a:r>
              <a:rPr lang="it-IT" dirty="0"/>
              <a:t>Viene cercata la home della base</a:t>
            </a:r>
          </a:p>
          <a:p>
            <a:pPr marL="342900" indent="-342900">
              <a:buFont typeface="+mj-lt"/>
              <a:buAutoNum type="arabicPeriod"/>
            </a:pPr>
            <a:endParaRPr lang="it-IT" dirty="0"/>
          </a:p>
          <a:p>
            <a:r>
              <a:rPr lang="it-IT" dirty="0"/>
              <a:t>Al termine tutti gli encoder vengono messi a 0 e la procedura è terminata.</a:t>
            </a:r>
          </a:p>
          <a:p>
            <a:pPr marL="342900" indent="-342900">
              <a:buFont typeface="+mj-lt"/>
              <a:buAutoNum type="arabicPeriod"/>
            </a:pPr>
            <a:endParaRPr lang="it-IT" dirty="0"/>
          </a:p>
        </p:txBody>
      </p:sp>
    </p:spTree>
    <p:extLst>
      <p:ext uri="{BB962C8B-B14F-4D97-AF65-F5344CB8AC3E}">
        <p14:creationId xmlns:p14="http://schemas.microsoft.com/office/powerpoint/2010/main" val="640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Comunicazione Arduino e </a:t>
            </a:r>
            <a:r>
              <a:rPr lang="it-IT" dirty="0" err="1"/>
              <a:t>Raspberry</a:t>
            </a:r>
            <a:endParaRPr lang="it-IT" dirty="0"/>
          </a:p>
        </p:txBody>
      </p:sp>
      <p:pic>
        <p:nvPicPr>
          <p:cNvPr id="12" name="Immagine 11">
            <a:extLst>
              <a:ext uri="{FF2B5EF4-FFF2-40B4-BE49-F238E27FC236}">
                <a16:creationId xmlns:a16="http://schemas.microsoft.com/office/drawing/2014/main" id="{805C7DBF-F97D-44F9-9A3C-9CF78BC210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334" y="1980276"/>
            <a:ext cx="4187736" cy="2851150"/>
          </a:xfrm>
          <a:prstGeom prst="rect">
            <a:avLst/>
          </a:prstGeom>
        </p:spPr>
      </p:pic>
      <p:pic>
        <p:nvPicPr>
          <p:cNvPr id="15" name="Immagine 14">
            <a:extLst>
              <a:ext uri="{FF2B5EF4-FFF2-40B4-BE49-F238E27FC236}">
                <a16:creationId xmlns:a16="http://schemas.microsoft.com/office/drawing/2014/main" id="{A0993628-4A4A-41A8-A501-C9720F88B4E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17432" y="1600200"/>
            <a:ext cx="3035937" cy="3835400"/>
          </a:xfrm>
          <a:prstGeom prst="rect">
            <a:avLst/>
          </a:prstGeom>
        </p:spPr>
      </p:pic>
      <p:sp>
        <p:nvSpPr>
          <p:cNvPr id="3" name="Freccia bidirezionale orizzontale 2"/>
          <p:cNvSpPr/>
          <p:nvPr/>
        </p:nvSpPr>
        <p:spPr>
          <a:xfrm>
            <a:off x="4961240" y="2942863"/>
            <a:ext cx="2269519" cy="9259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SPI</a:t>
            </a:r>
          </a:p>
        </p:txBody>
      </p:sp>
    </p:spTree>
    <p:extLst>
      <p:ext uri="{BB962C8B-B14F-4D97-AF65-F5344CB8AC3E}">
        <p14:creationId xmlns:p14="http://schemas.microsoft.com/office/powerpoint/2010/main" val="383752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6E3BD-E80D-4905-A372-1DE243FDEBA8}"/>
              </a:ext>
            </a:extLst>
          </p:cNvPr>
          <p:cNvSpPr>
            <a:spLocks noGrp="1"/>
          </p:cNvSpPr>
          <p:nvPr>
            <p:ph type="title"/>
          </p:nvPr>
        </p:nvSpPr>
        <p:spPr>
          <a:xfrm>
            <a:off x="677334" y="609600"/>
            <a:ext cx="8596668" cy="990600"/>
          </a:xfrm>
        </p:spPr>
        <p:txBody>
          <a:bodyPr>
            <a:normAutofit/>
          </a:bodyPr>
          <a:lstStyle/>
          <a:p>
            <a:r>
              <a:rPr lang="it-IT" dirty="0"/>
              <a:t>Software Arduino e </a:t>
            </a:r>
            <a:r>
              <a:rPr lang="it-IT" dirty="0" err="1"/>
              <a:t>Raspberry</a:t>
            </a:r>
            <a:r>
              <a:rPr lang="it-IT" dirty="0"/>
              <a:t> </a:t>
            </a:r>
            <a:r>
              <a:rPr lang="it-IT" dirty="0" err="1"/>
              <a:t>Pi</a:t>
            </a:r>
            <a:endParaRPr lang="it-IT" dirty="0"/>
          </a:p>
        </p:txBody>
      </p:sp>
      <p:pic>
        <p:nvPicPr>
          <p:cNvPr id="5" name="Segnaposto contenuto 4">
            <a:extLst>
              <a:ext uri="{FF2B5EF4-FFF2-40B4-BE49-F238E27FC236}">
                <a16:creationId xmlns:a16="http://schemas.microsoft.com/office/drawing/2014/main" id="{8F57D83A-1C53-4D65-B864-3809E70B3448}"/>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3491" t="48679" r="42264" b="19620"/>
          <a:stretch/>
        </p:blipFill>
        <p:spPr>
          <a:xfrm>
            <a:off x="2455334" y="1351281"/>
            <a:ext cx="5672666" cy="5110479"/>
          </a:xfrm>
        </p:spPr>
      </p:pic>
    </p:spTree>
    <p:extLst>
      <p:ext uri="{BB962C8B-B14F-4D97-AF65-F5344CB8AC3E}">
        <p14:creationId xmlns:p14="http://schemas.microsoft.com/office/powerpoint/2010/main" val="313289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3F6B431-DCEF-4883-B5AA-E10C6CEF6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33499"/>
            <a:ext cx="8987366" cy="5360259"/>
          </a:xfrm>
        </p:spPr>
      </p:pic>
      <p:sp>
        <p:nvSpPr>
          <p:cNvPr id="6" name="Titolo 1">
            <a:extLst>
              <a:ext uri="{FF2B5EF4-FFF2-40B4-BE49-F238E27FC236}">
                <a16:creationId xmlns:a16="http://schemas.microsoft.com/office/drawing/2014/main" id="{A07382C2-4D72-4913-AD32-A1B6DB9A829E}"/>
              </a:ext>
            </a:extLst>
          </p:cNvPr>
          <p:cNvSpPr>
            <a:spLocks noGrp="1"/>
          </p:cNvSpPr>
          <p:nvPr>
            <p:ph type="title"/>
          </p:nvPr>
        </p:nvSpPr>
        <p:spPr>
          <a:xfrm>
            <a:off x="677334" y="609600"/>
            <a:ext cx="8596668" cy="723900"/>
          </a:xfrm>
        </p:spPr>
        <p:txBody>
          <a:bodyPr/>
          <a:lstStyle/>
          <a:p>
            <a:r>
              <a:rPr lang="it-IT" dirty="0"/>
              <a:t>Software Arduino e </a:t>
            </a:r>
            <a:r>
              <a:rPr lang="it-IT" dirty="0" err="1"/>
              <a:t>Raspberry</a:t>
            </a:r>
            <a:endParaRPr lang="it-IT" dirty="0"/>
          </a:p>
        </p:txBody>
      </p:sp>
      <p:sp>
        <p:nvSpPr>
          <p:cNvPr id="2" name="Rettangolo 1"/>
          <p:cNvSpPr/>
          <p:nvPr/>
        </p:nvSpPr>
        <p:spPr>
          <a:xfrm>
            <a:off x="4429760" y="3931920"/>
            <a:ext cx="2367280" cy="88392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7" name="Rettangolo 6"/>
          <p:cNvSpPr/>
          <p:nvPr/>
        </p:nvSpPr>
        <p:spPr>
          <a:xfrm>
            <a:off x="7752080" y="4429760"/>
            <a:ext cx="1818640" cy="304800"/>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Tree>
    <p:extLst>
      <p:ext uri="{BB962C8B-B14F-4D97-AF65-F5344CB8AC3E}">
        <p14:creationId xmlns:p14="http://schemas.microsoft.com/office/powerpoint/2010/main" val="7172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7B95F-47DD-4729-BCE4-3CCFFA4F455A}"/>
              </a:ext>
            </a:extLst>
          </p:cNvPr>
          <p:cNvSpPr>
            <a:spLocks noGrp="1"/>
          </p:cNvSpPr>
          <p:nvPr>
            <p:ph type="title"/>
          </p:nvPr>
        </p:nvSpPr>
        <p:spPr/>
        <p:txBody>
          <a:bodyPr/>
          <a:lstStyle/>
          <a:p>
            <a:r>
              <a:rPr lang="it-IT" dirty="0"/>
              <a:t>SPI</a:t>
            </a:r>
          </a:p>
        </p:txBody>
      </p:sp>
      <p:pic>
        <p:nvPicPr>
          <p:cNvPr id="5" name="Segnaposto contenuto 4">
            <a:extLst>
              <a:ext uri="{FF2B5EF4-FFF2-40B4-BE49-F238E27FC236}">
                <a16:creationId xmlns:a16="http://schemas.microsoft.com/office/drawing/2014/main" id="{DAAF171D-E987-4F21-8F12-604461EF3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8634" y="1027833"/>
            <a:ext cx="5723466" cy="5220567"/>
          </a:xfrm>
        </p:spPr>
      </p:pic>
      <p:sp>
        <p:nvSpPr>
          <p:cNvPr id="7" name="CasellaDiTesto 6">
            <a:extLst>
              <a:ext uri="{FF2B5EF4-FFF2-40B4-BE49-F238E27FC236}">
                <a16:creationId xmlns:a16="http://schemas.microsoft.com/office/drawing/2014/main" id="{10E0143B-2894-464F-BC4F-C3EC096C9966}"/>
              </a:ext>
            </a:extLst>
          </p:cNvPr>
          <p:cNvSpPr txBox="1"/>
          <p:nvPr/>
        </p:nvSpPr>
        <p:spPr>
          <a:xfrm>
            <a:off x="304800" y="1625160"/>
            <a:ext cx="5482166" cy="4801314"/>
          </a:xfrm>
          <a:prstGeom prst="rect">
            <a:avLst/>
          </a:prstGeom>
          <a:noFill/>
        </p:spPr>
        <p:txBody>
          <a:bodyPr wrap="square" rtlCol="0">
            <a:spAutoFit/>
          </a:bodyPr>
          <a:lstStyle/>
          <a:p>
            <a:r>
              <a:rPr lang="it-IT" dirty="0"/>
              <a:t>La SPI è una connessione full duplex sincrona, ovvero i due interlocutori parlano contemporaneamente e con la stessa lunghezza di dati alla velocità imposta dal master (nel nostro caso il </a:t>
            </a:r>
            <a:r>
              <a:rPr lang="it-IT" dirty="0" err="1"/>
              <a:t>raspberry</a:t>
            </a:r>
            <a:r>
              <a:rPr lang="it-IT" dirty="0"/>
              <a:t> </a:t>
            </a:r>
            <a:r>
              <a:rPr lang="it-IT" dirty="0" err="1"/>
              <a:t>pi</a:t>
            </a:r>
            <a:r>
              <a:rPr lang="it-IT" dirty="0"/>
              <a:t>)</a:t>
            </a:r>
          </a:p>
          <a:p>
            <a:r>
              <a:rPr lang="it-IT" dirty="0"/>
              <a:t>Il significato dei pin è:</a:t>
            </a:r>
          </a:p>
          <a:p>
            <a:pPr marL="285750" indent="-285750">
              <a:buFont typeface="Arial" panose="020B0604020202020204" pitchFamily="34" charset="0"/>
              <a:buChar char="•"/>
            </a:pPr>
            <a:r>
              <a:rPr lang="it-IT" dirty="0"/>
              <a:t>MISO = Master In Slave Out</a:t>
            </a:r>
          </a:p>
          <a:p>
            <a:pPr marL="285750" indent="-285750">
              <a:buFont typeface="Arial" panose="020B0604020202020204" pitchFamily="34" charset="0"/>
              <a:buChar char="•"/>
            </a:pPr>
            <a:r>
              <a:rPr lang="it-IT" dirty="0"/>
              <a:t>MOSI = Master Out Slave In</a:t>
            </a:r>
          </a:p>
          <a:p>
            <a:pPr marL="285750" indent="-285750">
              <a:buFont typeface="Arial" panose="020B0604020202020204" pitchFamily="34" charset="0"/>
              <a:buChar char="•"/>
            </a:pPr>
            <a:r>
              <a:rPr lang="it-IT" dirty="0"/>
              <a:t>SCK = Clock</a:t>
            </a:r>
          </a:p>
          <a:p>
            <a:pPr marL="285750" indent="-285750">
              <a:buFont typeface="Arial" panose="020B0604020202020204" pitchFamily="34" charset="0"/>
              <a:buChar char="•"/>
            </a:pPr>
            <a:r>
              <a:rPr lang="it-IT" dirty="0"/>
              <a:t>SS = Slave Select</a:t>
            </a:r>
          </a:p>
          <a:p>
            <a:r>
              <a:rPr lang="it-IT" dirty="0"/>
              <a:t>Il dispositivo è in grado di generare interrupt quando viene completata una trasmissione (8 bit)</a:t>
            </a:r>
          </a:p>
          <a:p>
            <a:r>
              <a:rPr lang="it-IT" dirty="0"/>
              <a:t>Il nostro lavoro è consistito nel progettare un protocollo in cui il primo byte indica il tipo di pacchetto che si vuole trasmettere e successivamente vengono inviati dati da ambo le parti</a:t>
            </a:r>
          </a:p>
        </p:txBody>
      </p:sp>
    </p:spTree>
    <p:extLst>
      <p:ext uri="{BB962C8B-B14F-4D97-AF65-F5344CB8AC3E}">
        <p14:creationId xmlns:p14="http://schemas.microsoft.com/office/powerpoint/2010/main" val="166280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55E04A-57F3-49B3-99D3-D14FF5FAE3D0}"/>
              </a:ext>
            </a:extLst>
          </p:cNvPr>
          <p:cNvSpPr>
            <a:spLocks noGrp="1"/>
          </p:cNvSpPr>
          <p:nvPr>
            <p:ph type="title"/>
          </p:nvPr>
        </p:nvSpPr>
        <p:spPr>
          <a:xfrm>
            <a:off x="677334" y="609600"/>
            <a:ext cx="8949266" cy="1320800"/>
          </a:xfrm>
        </p:spPr>
        <p:txBody>
          <a:bodyPr/>
          <a:lstStyle/>
          <a:p>
            <a:r>
              <a:rPr lang="it-IT" dirty="0"/>
              <a:t>Ma come funziona una comunicazione SPI?</a:t>
            </a:r>
          </a:p>
        </p:txBody>
      </p:sp>
      <p:pic>
        <p:nvPicPr>
          <p:cNvPr id="11" name="Segnaposto contenuto 10">
            <a:extLst>
              <a:ext uri="{FF2B5EF4-FFF2-40B4-BE49-F238E27FC236}">
                <a16:creationId xmlns:a16="http://schemas.microsoft.com/office/drawing/2014/main" id="{B6992E3B-1DE0-45E3-9693-538E8CD21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844" y="1930400"/>
            <a:ext cx="4666456" cy="1866582"/>
          </a:xfrm>
        </p:spPr>
      </p:pic>
      <p:pic>
        <p:nvPicPr>
          <p:cNvPr id="13" name="Immagine 12">
            <a:extLst>
              <a:ext uri="{FF2B5EF4-FFF2-40B4-BE49-F238E27FC236}">
                <a16:creationId xmlns:a16="http://schemas.microsoft.com/office/drawing/2014/main" id="{8E138D34-51F4-4F10-BD07-79FFECC94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350" y="2011203"/>
            <a:ext cx="5448300" cy="1704975"/>
          </a:xfrm>
          <a:prstGeom prst="rect">
            <a:avLst/>
          </a:prstGeom>
        </p:spPr>
      </p:pic>
      <p:sp>
        <p:nvSpPr>
          <p:cNvPr id="14" name="CasellaDiTesto 13">
            <a:extLst>
              <a:ext uri="{FF2B5EF4-FFF2-40B4-BE49-F238E27FC236}">
                <a16:creationId xmlns:a16="http://schemas.microsoft.com/office/drawing/2014/main" id="{61A38113-6D70-41A1-8D22-191D115AF407}"/>
              </a:ext>
            </a:extLst>
          </p:cNvPr>
          <p:cNvSpPr txBox="1"/>
          <p:nvPr/>
        </p:nvSpPr>
        <p:spPr>
          <a:xfrm>
            <a:off x="647700" y="4064000"/>
            <a:ext cx="6235700" cy="1200329"/>
          </a:xfrm>
          <a:prstGeom prst="rect">
            <a:avLst/>
          </a:prstGeom>
          <a:noFill/>
        </p:spPr>
        <p:txBody>
          <a:bodyPr wrap="square" rtlCol="0">
            <a:spAutoFit/>
          </a:bodyPr>
          <a:lstStyle/>
          <a:p>
            <a:r>
              <a:rPr lang="it-IT" dirty="0"/>
              <a:t>Qui potete vedere la connessione logica che avviene tra i due dispositivi, i quali ad ogni colpo di clock del master faranno shiftare di 1 bit. Di conseguenza per ogni blocco di dati saranno necessari 8 colpi di clock.</a:t>
            </a:r>
          </a:p>
        </p:txBody>
      </p:sp>
    </p:spTree>
    <p:extLst>
      <p:ext uri="{BB962C8B-B14F-4D97-AF65-F5344CB8AC3E}">
        <p14:creationId xmlns:p14="http://schemas.microsoft.com/office/powerpoint/2010/main" val="365226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CE80F-EF90-47BE-B250-17CE300EABA0}"/>
              </a:ext>
            </a:extLst>
          </p:cNvPr>
          <p:cNvSpPr>
            <a:spLocks noGrp="1"/>
          </p:cNvSpPr>
          <p:nvPr>
            <p:ph type="title"/>
          </p:nvPr>
        </p:nvSpPr>
        <p:spPr/>
        <p:txBody>
          <a:bodyPr/>
          <a:lstStyle/>
          <a:p>
            <a:r>
              <a:rPr lang="it-IT" dirty="0"/>
              <a:t>Ma come funziona una comunicazione SPI?</a:t>
            </a:r>
          </a:p>
        </p:txBody>
      </p:sp>
      <p:pic>
        <p:nvPicPr>
          <p:cNvPr id="12" name="Segnaposto contenuto 11">
            <a:extLst>
              <a:ext uri="{FF2B5EF4-FFF2-40B4-BE49-F238E27FC236}">
                <a16:creationId xmlns:a16="http://schemas.microsoft.com/office/drawing/2014/main" id="{1D54FABD-136F-43B8-A779-88698A33D6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44" y="2226450"/>
            <a:ext cx="8596312" cy="3190913"/>
          </a:xfrm>
        </p:spPr>
      </p:pic>
    </p:spTree>
    <p:extLst>
      <p:ext uri="{BB962C8B-B14F-4D97-AF65-F5344CB8AC3E}">
        <p14:creationId xmlns:p14="http://schemas.microsoft.com/office/powerpoint/2010/main" val="3883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4C9F0-BEB1-40F7-8BA5-4EE1A9A52C0C}"/>
              </a:ext>
            </a:extLst>
          </p:cNvPr>
          <p:cNvSpPr>
            <a:spLocks noGrp="1"/>
          </p:cNvSpPr>
          <p:nvPr>
            <p:ph type="title"/>
          </p:nvPr>
        </p:nvSpPr>
        <p:spPr>
          <a:xfrm>
            <a:off x="248517" y="80019"/>
            <a:ext cx="5349827" cy="715209"/>
          </a:xfrm>
        </p:spPr>
        <p:txBody>
          <a:bodyPr/>
          <a:lstStyle/>
          <a:p>
            <a:pPr algn="ctr"/>
            <a:r>
              <a:rPr lang="it-IT" dirty="0"/>
              <a:t>Cosa abbiamo fatto:</a:t>
            </a:r>
          </a:p>
        </p:txBody>
      </p:sp>
      <p:pic>
        <p:nvPicPr>
          <p:cNvPr id="5" name="Segnaposto contenuto 4">
            <a:extLst>
              <a:ext uri="{FF2B5EF4-FFF2-40B4-BE49-F238E27FC236}">
                <a16:creationId xmlns:a16="http://schemas.microsoft.com/office/drawing/2014/main" id="{0B477F73-A545-4A21-BD35-82102A141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8" y="214103"/>
            <a:ext cx="4140000" cy="5247809"/>
          </a:xfrm>
        </p:spPr>
      </p:pic>
      <p:sp>
        <p:nvSpPr>
          <p:cNvPr id="9" name="Freccia a destra 8">
            <a:extLst>
              <a:ext uri="{FF2B5EF4-FFF2-40B4-BE49-F238E27FC236}">
                <a16:creationId xmlns:a16="http://schemas.microsoft.com/office/drawing/2014/main" id="{C2C0BD8B-548E-4767-A691-E86683FF842A}"/>
              </a:ext>
            </a:extLst>
          </p:cNvPr>
          <p:cNvSpPr/>
          <p:nvPr/>
        </p:nvSpPr>
        <p:spPr>
          <a:xfrm>
            <a:off x="4587992" y="2242803"/>
            <a:ext cx="2005666" cy="1995055"/>
          </a:xfrm>
          <a:prstGeom prst="rightArrow">
            <a:avLst>
              <a:gd name="adj1" fmla="val 51018"/>
              <a:gd name="adj2" fmla="val 39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Abbiamo creato</a:t>
            </a:r>
          </a:p>
        </p:txBody>
      </p:sp>
      <p:pic>
        <p:nvPicPr>
          <p:cNvPr id="11" name="Immagine 10">
            <a:extLst>
              <a:ext uri="{FF2B5EF4-FFF2-40B4-BE49-F238E27FC236}">
                <a16:creationId xmlns:a16="http://schemas.microsoft.com/office/drawing/2014/main" id="{CBE972CF-4BED-406A-A733-FE17CAB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 y="968537"/>
            <a:ext cx="4140000" cy="4623002"/>
          </a:xfrm>
          <a:prstGeom prst="rect">
            <a:avLst/>
          </a:prstGeom>
        </p:spPr>
      </p:pic>
      <p:sp>
        <p:nvSpPr>
          <p:cNvPr id="12" name="CasellaDiTesto 11">
            <a:extLst>
              <a:ext uri="{FF2B5EF4-FFF2-40B4-BE49-F238E27FC236}">
                <a16:creationId xmlns:a16="http://schemas.microsoft.com/office/drawing/2014/main" id="{6382398E-D013-4A6E-B093-E444E30CC974}"/>
              </a:ext>
            </a:extLst>
          </p:cNvPr>
          <p:cNvSpPr txBox="1"/>
          <p:nvPr/>
        </p:nvSpPr>
        <p:spPr>
          <a:xfrm>
            <a:off x="332595" y="5685433"/>
            <a:ext cx="4055922" cy="1200329"/>
          </a:xfrm>
          <a:prstGeom prst="rect">
            <a:avLst/>
          </a:prstGeom>
          <a:noFill/>
        </p:spPr>
        <p:txBody>
          <a:bodyPr wrap="square" rtlCol="0">
            <a:spAutoFit/>
          </a:bodyPr>
          <a:lstStyle/>
          <a:p>
            <a:pPr marL="285750" indent="-285750">
              <a:buFont typeface="Arial" panose="020B0604020202020204" pitchFamily="34" charset="0"/>
              <a:buChar char="•"/>
            </a:pPr>
            <a:r>
              <a:rPr lang="it-IT" dirty="0"/>
              <a:t>Alimentatore ingombrante</a:t>
            </a:r>
          </a:p>
          <a:p>
            <a:pPr marL="285750" indent="-285750">
              <a:buFont typeface="Arial" panose="020B0604020202020204" pitchFamily="34" charset="0"/>
              <a:buChar char="•"/>
            </a:pPr>
            <a:r>
              <a:rPr lang="it-IT" dirty="0"/>
              <a:t>Controllo basico</a:t>
            </a:r>
          </a:p>
          <a:p>
            <a:pPr marL="285750" indent="-285750">
              <a:buFont typeface="Arial" panose="020B0604020202020204" pitchFamily="34" charset="0"/>
              <a:buChar char="•"/>
            </a:pPr>
            <a:r>
              <a:rPr lang="it-IT" dirty="0"/>
              <a:t>Lavoro non parallelo</a:t>
            </a:r>
          </a:p>
          <a:p>
            <a:pPr marL="285750" indent="-285750">
              <a:buFont typeface="Arial" panose="020B0604020202020204" pitchFamily="34" charset="0"/>
              <a:buChar char="•"/>
            </a:pPr>
            <a:r>
              <a:rPr lang="it-IT" dirty="0"/>
              <a:t>Potenze limitate</a:t>
            </a:r>
          </a:p>
        </p:txBody>
      </p:sp>
      <p:sp>
        <p:nvSpPr>
          <p:cNvPr id="13" name="CasellaDiTesto 12">
            <a:extLst>
              <a:ext uri="{FF2B5EF4-FFF2-40B4-BE49-F238E27FC236}">
                <a16:creationId xmlns:a16="http://schemas.microsoft.com/office/drawing/2014/main" id="{7CAB3D95-A371-482D-B62D-A0CAF2D46246}"/>
              </a:ext>
            </a:extLst>
          </p:cNvPr>
          <p:cNvSpPr txBox="1"/>
          <p:nvPr/>
        </p:nvSpPr>
        <p:spPr>
          <a:xfrm>
            <a:off x="5821680" y="5577212"/>
            <a:ext cx="61827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it-IT" dirty="0"/>
              <a:t>Tutto il sistema grande quanto il vecchio alimentatore</a:t>
            </a:r>
          </a:p>
          <a:p>
            <a:pPr marL="285750" indent="-285750">
              <a:buFont typeface="Arial" panose="020B0604020202020204" pitchFamily="34" charset="0"/>
              <a:buChar char="•"/>
            </a:pPr>
            <a:r>
              <a:rPr lang="it-IT" dirty="0"/>
              <a:t>Controllo parallelo dei motori e sensori</a:t>
            </a:r>
          </a:p>
          <a:p>
            <a:pPr marL="285750" indent="-285750">
              <a:buFont typeface="Arial" panose="020B0604020202020204" pitchFamily="34" charset="0"/>
              <a:buChar char="•"/>
            </a:pPr>
            <a:r>
              <a:rPr lang="it-IT" dirty="0"/>
              <a:t>Encoder senza perdita dati</a:t>
            </a:r>
          </a:p>
          <a:p>
            <a:pPr marL="285750" indent="-285750">
              <a:buFont typeface="Arial" panose="020B0604020202020204" pitchFamily="34" charset="0"/>
              <a:buChar char="•"/>
            </a:pPr>
            <a:r>
              <a:rPr lang="it-IT" dirty="0"/>
              <a:t>Salvataggio impostazioni sul driver</a:t>
            </a:r>
          </a:p>
        </p:txBody>
      </p:sp>
    </p:spTree>
    <p:extLst>
      <p:ext uri="{BB962C8B-B14F-4D97-AF65-F5344CB8AC3E}">
        <p14:creationId xmlns:p14="http://schemas.microsoft.com/office/powerpoint/2010/main" val="51849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BECC0-EA20-4A09-ACE0-BC8DE1631C4E}"/>
              </a:ext>
            </a:extLst>
          </p:cNvPr>
          <p:cNvSpPr>
            <a:spLocks noGrp="1"/>
          </p:cNvSpPr>
          <p:nvPr>
            <p:ph type="title"/>
          </p:nvPr>
        </p:nvSpPr>
        <p:spPr>
          <a:xfrm>
            <a:off x="677334" y="609600"/>
            <a:ext cx="8596668" cy="787400"/>
          </a:xfrm>
        </p:spPr>
        <p:txBody>
          <a:bodyPr/>
          <a:lstStyle/>
          <a:p>
            <a:r>
              <a:rPr lang="it-IT" dirty="0"/>
              <a:t>Cosa è stato fatto sulla </a:t>
            </a:r>
            <a:r>
              <a:rPr lang="it-IT" dirty="0" err="1"/>
              <a:t>Raspberry</a:t>
            </a:r>
            <a:r>
              <a:rPr lang="it-IT" dirty="0"/>
              <a:t> </a:t>
            </a:r>
            <a:r>
              <a:rPr lang="it-IT" dirty="0" err="1"/>
              <a:t>Pi</a:t>
            </a:r>
            <a:r>
              <a:rPr lang="it-IT" dirty="0"/>
              <a:t>?</a:t>
            </a:r>
          </a:p>
        </p:txBody>
      </p:sp>
      <p:sp>
        <p:nvSpPr>
          <p:cNvPr id="6" name="CasellaDiTesto 5"/>
          <p:cNvSpPr txBox="1"/>
          <p:nvPr/>
        </p:nvSpPr>
        <p:spPr>
          <a:xfrm>
            <a:off x="677334" y="1265178"/>
            <a:ext cx="9926320" cy="2585323"/>
          </a:xfrm>
          <a:prstGeom prst="rect">
            <a:avLst/>
          </a:prstGeom>
          <a:noFill/>
        </p:spPr>
        <p:txBody>
          <a:bodyPr wrap="square" rtlCol="0">
            <a:spAutoFit/>
          </a:bodyPr>
          <a:lstStyle/>
          <a:p>
            <a:r>
              <a:rPr lang="it-IT" dirty="0"/>
              <a:t>E’ stata utilizzata la libreria di sistema &lt;</a:t>
            </a:r>
            <a:r>
              <a:rPr lang="it-IT" dirty="0" err="1"/>
              <a:t>linux</a:t>
            </a:r>
            <a:r>
              <a:rPr lang="it-IT" dirty="0"/>
              <a:t>/</a:t>
            </a:r>
            <a:r>
              <a:rPr lang="it-IT" dirty="0" err="1"/>
              <a:t>spi</a:t>
            </a:r>
            <a:r>
              <a:rPr lang="it-IT" dirty="0"/>
              <a:t>/</a:t>
            </a:r>
            <a:r>
              <a:rPr lang="it-IT" dirty="0" err="1"/>
              <a:t>spidev.h</a:t>
            </a:r>
            <a:r>
              <a:rPr lang="it-IT" dirty="0"/>
              <a:t>&gt; la quale include una gestione lato </a:t>
            </a:r>
            <a:r>
              <a:rPr lang="it-IT" dirty="0" err="1"/>
              <a:t>kernel</a:t>
            </a:r>
            <a:r>
              <a:rPr lang="it-IT" dirty="0"/>
              <a:t> della comunicazione della SPI, lasciando a noi solo il compito di impostare velocità di trasmissione, numero dei byte da inviare e </a:t>
            </a:r>
            <a:r>
              <a:rPr lang="it-IT" dirty="0" err="1"/>
              <a:t>allocamento</a:t>
            </a:r>
            <a:r>
              <a:rPr lang="it-IT" dirty="0"/>
              <a:t> della memoria.</a:t>
            </a:r>
          </a:p>
          <a:p>
            <a:endParaRPr lang="it-IT" dirty="0"/>
          </a:p>
          <a:p>
            <a:r>
              <a:rPr lang="it-IT" dirty="0"/>
              <a:t>E’ stata scritta una libreria in C++ che può essere inclusa in un qualsiasi progetto che utilizza la nostra scheda per governare uno Scorbot</a:t>
            </a:r>
          </a:p>
          <a:p>
            <a:r>
              <a:rPr lang="it-IT" dirty="0"/>
              <a:t>La classe si occupa di mandare messaggi STANDARD all'Arduino il quale è in grado di leggerli ed eseguirli</a:t>
            </a:r>
          </a:p>
          <a:p>
            <a:r>
              <a:rPr lang="it-IT" dirty="0"/>
              <a:t>I possibili comandi sono:</a:t>
            </a:r>
          </a:p>
        </p:txBody>
      </p:sp>
      <p:graphicFrame>
        <p:nvGraphicFramePr>
          <p:cNvPr id="7" name="Tabella 6"/>
          <p:cNvGraphicFramePr>
            <a:graphicFrameLocks noGrp="1"/>
          </p:cNvGraphicFramePr>
          <p:nvPr>
            <p:extLst>
              <p:ext uri="{D42A27DB-BD31-4B8C-83A1-F6EECF244321}">
                <p14:modId xmlns:p14="http://schemas.microsoft.com/office/powerpoint/2010/main" val="1858420638"/>
              </p:ext>
            </p:extLst>
          </p:nvPr>
        </p:nvGraphicFramePr>
        <p:xfrm>
          <a:off x="589281" y="4023221"/>
          <a:ext cx="11074400" cy="2194560"/>
        </p:xfrm>
        <a:graphic>
          <a:graphicData uri="http://schemas.openxmlformats.org/drawingml/2006/table">
            <a:tbl>
              <a:tblPr firstRow="1" bandRow="1">
                <a:tableStyleId>{EB9631B5-78F2-41C9-869B-9F39066F8104}</a:tableStyleId>
              </a:tblPr>
              <a:tblGrid>
                <a:gridCol w="1750172">
                  <a:extLst>
                    <a:ext uri="{9D8B030D-6E8A-4147-A177-3AD203B41FA5}">
                      <a16:colId xmlns:a16="http://schemas.microsoft.com/office/drawing/2014/main" val="476261065"/>
                    </a:ext>
                  </a:extLst>
                </a:gridCol>
                <a:gridCol w="4662114">
                  <a:extLst>
                    <a:ext uri="{9D8B030D-6E8A-4147-A177-3AD203B41FA5}">
                      <a16:colId xmlns:a16="http://schemas.microsoft.com/office/drawing/2014/main" val="1308619905"/>
                    </a:ext>
                  </a:extLst>
                </a:gridCol>
                <a:gridCol w="4662114">
                  <a:extLst>
                    <a:ext uri="{9D8B030D-6E8A-4147-A177-3AD203B41FA5}">
                      <a16:colId xmlns:a16="http://schemas.microsoft.com/office/drawing/2014/main" val="3127909603"/>
                    </a:ext>
                  </a:extLst>
                </a:gridCol>
              </a:tblGrid>
              <a:tr h="360000">
                <a:tc>
                  <a:txBody>
                    <a:bodyPr/>
                    <a:lstStyle/>
                    <a:p>
                      <a:r>
                        <a:rPr lang="it-IT" dirty="0"/>
                        <a:t>Comando</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it-IT" dirty="0" err="1"/>
                        <a:t>Raspberry</a:t>
                      </a:r>
                      <a:r>
                        <a:rPr lang="it-IT" dirty="0"/>
                        <a:t> invia</a:t>
                      </a:r>
                    </a:p>
                  </a:txBody>
                  <a:tcP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Raspberry</a:t>
                      </a:r>
                      <a:r>
                        <a:rPr lang="it-IT" dirty="0"/>
                        <a:t> riceve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13241238"/>
                  </a:ext>
                </a:extLst>
              </a:tr>
              <a:tr h="36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err="1"/>
                        <a:t>setPWM</a:t>
                      </a:r>
                      <a:endParaRPr lang="it-IT" i="1" dirty="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Valori dei PWM di tutti i motori</a:t>
                      </a:r>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Conteggio</a:t>
                      </a:r>
                      <a:r>
                        <a:rPr lang="it-IT" baseline="0" dirty="0"/>
                        <a:t> </a:t>
                      </a:r>
                      <a:r>
                        <a:rPr lang="it-IT" dirty="0"/>
                        <a:t>degli ENCODER</a:t>
                      </a:r>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8235817"/>
                  </a:ext>
                </a:extLst>
              </a:tr>
              <a:tr h="360000">
                <a:tc>
                  <a:txBody>
                    <a:bodyPr/>
                    <a:lstStyle/>
                    <a:p>
                      <a:r>
                        <a:rPr lang="it-IT" dirty="0" err="1"/>
                        <a:t>getCurrent</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Ultime letture dei sensori di corrente</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243309"/>
                  </a:ext>
                </a:extLst>
              </a:tr>
              <a:tr h="360000">
                <a:tc>
                  <a:txBody>
                    <a:bodyPr/>
                    <a:lstStyle/>
                    <a:p>
                      <a:r>
                        <a:rPr lang="it-IT" dirty="0" err="1"/>
                        <a:t>getSetting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Impostazioni salvate sulla EEPROM</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88622920"/>
                  </a:ext>
                </a:extLst>
              </a:tr>
              <a:tr h="360000">
                <a:tc>
                  <a:txBody>
                    <a:bodyPr/>
                    <a:lstStyle/>
                    <a:p>
                      <a:r>
                        <a:rPr lang="it-IT" dirty="0" err="1"/>
                        <a:t>setSetting</a:t>
                      </a:r>
                      <a:endParaRPr lang="it-IT"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Nuovi impostazioni da</a:t>
                      </a:r>
                      <a:r>
                        <a:rPr lang="it-IT" baseline="0" dirty="0"/>
                        <a:t> </a:t>
                      </a:r>
                      <a:r>
                        <a:rPr lang="it-IT" dirty="0"/>
                        <a:t>salvate in EEPROM</a:t>
                      </a:r>
                    </a:p>
                  </a:txBody>
                  <a:tcPr>
                    <a:lnL>
                      <a:noFill/>
                    </a:lnL>
                    <a:lnR>
                      <a:noFill/>
                    </a:lnR>
                    <a:lnT>
                      <a:noFill/>
                    </a:lnT>
                    <a:lnB>
                      <a:noFill/>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5642943"/>
                  </a:ext>
                </a:extLst>
              </a:tr>
              <a:tr h="360000">
                <a:tc>
                  <a:txBody>
                    <a:bodyPr/>
                    <a:lstStyle/>
                    <a:p>
                      <a:r>
                        <a:rPr lang="it-IT" dirty="0" err="1"/>
                        <a:t>goHome</a:t>
                      </a:r>
                      <a:endParaRPr lang="it-IT"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Attiva la routine di ricerca della Home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it-IT"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7935860"/>
                  </a:ext>
                </a:extLst>
              </a:tr>
            </a:tbl>
          </a:graphicData>
        </a:graphic>
      </p:graphicFrame>
    </p:spTree>
    <p:extLst>
      <p:ext uri="{BB962C8B-B14F-4D97-AF65-F5344CB8AC3E}">
        <p14:creationId xmlns:p14="http://schemas.microsoft.com/office/powerpoint/2010/main" val="1182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585B6-FD4F-4BC3-9A1F-EC4F4D084BA1}"/>
              </a:ext>
            </a:extLst>
          </p:cNvPr>
          <p:cNvSpPr>
            <a:spLocks noGrp="1"/>
          </p:cNvSpPr>
          <p:nvPr>
            <p:ph type="title"/>
          </p:nvPr>
        </p:nvSpPr>
        <p:spPr>
          <a:xfrm>
            <a:off x="677334" y="609600"/>
            <a:ext cx="8596668" cy="772160"/>
          </a:xfrm>
        </p:spPr>
        <p:txBody>
          <a:bodyPr/>
          <a:lstStyle/>
          <a:p>
            <a:r>
              <a:rPr lang="it-IT" dirty="0" err="1"/>
              <a:t>Settings</a:t>
            </a:r>
            <a:r>
              <a:rPr lang="it-IT" dirty="0"/>
              <a:t> personali delle Board</a:t>
            </a:r>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381760"/>
            <a:ext cx="7653549" cy="4378960"/>
          </a:xfrm>
        </p:spPr>
      </p:pic>
    </p:spTree>
    <p:extLst>
      <p:ext uri="{BB962C8B-B14F-4D97-AF65-F5344CB8AC3E}">
        <p14:creationId xmlns:p14="http://schemas.microsoft.com/office/powerpoint/2010/main" val="39058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113480"/>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0" y="0"/>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PID </a:t>
            </a:r>
            <a:r>
              <a:rPr lang="it-IT" dirty="0" err="1"/>
              <a:t>Section</a:t>
            </a:r>
            <a:endParaRPr lang="it-IT" dirty="0"/>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728193"/>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138426"/>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p:cNvSpPr/>
          <p:nvPr/>
        </p:nvSpPr>
        <p:spPr>
          <a:xfrm>
            <a:off x="7357309" y="3455829"/>
            <a:ext cx="4273860" cy="2387187"/>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3366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EA7D5-EB6E-4C13-BE07-D8E302B363EE}"/>
              </a:ext>
            </a:extLst>
          </p:cNvPr>
          <p:cNvSpPr>
            <a:spLocks noGrp="1"/>
          </p:cNvSpPr>
          <p:nvPr>
            <p:ph type="title"/>
          </p:nvPr>
        </p:nvSpPr>
        <p:spPr>
          <a:xfrm>
            <a:off x="677333" y="236738"/>
            <a:ext cx="8596668" cy="1320800"/>
          </a:xfrm>
        </p:spPr>
        <p:txBody>
          <a:bodyPr/>
          <a:lstStyle/>
          <a:p>
            <a:r>
              <a:rPr lang="it-IT" dirty="0"/>
              <a:t>CONTROLLORI PID</a:t>
            </a:r>
          </a:p>
        </p:txBody>
      </p:sp>
      <p:sp>
        <p:nvSpPr>
          <p:cNvPr id="3" name="Segnaposto contenuto 2">
            <a:extLst>
              <a:ext uri="{FF2B5EF4-FFF2-40B4-BE49-F238E27FC236}">
                <a16:creationId xmlns:a16="http://schemas.microsoft.com/office/drawing/2014/main" id="{8913BB7B-276E-44D6-9CD3-6D72F1D3072E}"/>
              </a:ext>
            </a:extLst>
          </p:cNvPr>
          <p:cNvSpPr>
            <a:spLocks noGrp="1"/>
          </p:cNvSpPr>
          <p:nvPr>
            <p:ph idx="1"/>
          </p:nvPr>
        </p:nvSpPr>
        <p:spPr>
          <a:xfrm>
            <a:off x="677333" y="1038687"/>
            <a:ext cx="9842705" cy="3568823"/>
          </a:xfrm>
        </p:spPr>
        <p:txBody>
          <a:bodyPr/>
          <a:lstStyle/>
          <a:p>
            <a:pPr lvl="0"/>
            <a:r>
              <a:rPr lang="it-IT" dirty="0"/>
              <a:t>I regolatori PID sono dei controllori standard che, per mezzo di dispositivi di correzione (manopole o software), permettono di regolare i parametri del sistema di controllo entro ampi limiti, così da poter essere adattati al sistema di regolazione in cui vengono inseriti. Questi dispositivi possono essere utilizzati per esempio per controllare una portata, per controllare una temperatura o per il movimento di bracci robotici.</a:t>
            </a:r>
          </a:p>
          <a:p>
            <a:pPr lvl="0"/>
            <a:r>
              <a:rPr lang="it-IT" sz="1600" dirty="0"/>
              <a:t>In un regolatore PID la variabile d’uscita viene generata in base al contributo di tre fattori:</a:t>
            </a:r>
          </a:p>
          <a:p>
            <a:pPr marL="0" lvl="0" indent="0">
              <a:buNone/>
            </a:pPr>
            <a:r>
              <a:rPr lang="it-IT" sz="1600" dirty="0"/>
              <a:t>- Il primo è proporzionale all’errore tra il riferimento e la variabile da controllare y(t).</a:t>
            </a:r>
          </a:p>
          <a:p>
            <a:pPr marL="0" lvl="0" indent="0">
              <a:buNone/>
            </a:pPr>
            <a:r>
              <a:rPr lang="it-IT" sz="1600" dirty="0"/>
              <a:t>- Il secondo è proporzionale all’integrale dell’errore.</a:t>
            </a:r>
          </a:p>
          <a:p>
            <a:pPr marL="0" lvl="0" indent="0">
              <a:buNone/>
            </a:pPr>
            <a:r>
              <a:rPr lang="it-IT" sz="1600" dirty="0"/>
              <a:t>- Il terzo è proporzionale alla derivata dell’errore, ciò significa che risente della velocità di variazione dell’errore stesso.</a:t>
            </a:r>
          </a:p>
          <a:p>
            <a:endParaRPr lang="it-IT" dirty="0"/>
          </a:p>
        </p:txBody>
      </p:sp>
      <p:pic>
        <p:nvPicPr>
          <p:cNvPr id="4" name="Immagine 10">
            <a:extLst>
              <a:ext uri="{FF2B5EF4-FFF2-40B4-BE49-F238E27FC236}">
                <a16:creationId xmlns:a16="http://schemas.microsoft.com/office/drawing/2014/main" id="{2C3DA4EE-AC87-4312-B782-7080DAEA507B}"/>
              </a:ext>
            </a:extLst>
          </p:cNvPr>
          <p:cNvPicPr>
            <a:picLocks noChangeAspect="1"/>
          </p:cNvPicPr>
          <p:nvPr/>
        </p:nvPicPr>
        <p:blipFill>
          <a:blip r:embed="rId2"/>
          <a:stretch>
            <a:fillRect/>
          </a:stretch>
        </p:blipFill>
        <p:spPr>
          <a:xfrm>
            <a:off x="2625399" y="4080026"/>
            <a:ext cx="6138343" cy="2658865"/>
          </a:xfrm>
          <a:prstGeom prst="rect">
            <a:avLst/>
          </a:prstGeom>
          <a:noFill/>
          <a:ln cap="flat">
            <a:noFill/>
          </a:ln>
        </p:spPr>
      </p:pic>
    </p:spTree>
    <p:extLst>
      <p:ext uri="{BB962C8B-B14F-4D97-AF65-F5344CB8AC3E}">
        <p14:creationId xmlns:p14="http://schemas.microsoft.com/office/powerpoint/2010/main" val="277085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9D87957-4B45-45BD-BF66-11F6D886D0B4}"/>
              </a:ext>
            </a:extLst>
          </p:cNvPr>
          <p:cNvSpPr>
            <a:spLocks noGrp="1"/>
          </p:cNvSpPr>
          <p:nvPr>
            <p:ph idx="1"/>
          </p:nvPr>
        </p:nvSpPr>
        <p:spPr>
          <a:xfrm>
            <a:off x="677863" y="311150"/>
            <a:ext cx="8596312" cy="5730875"/>
          </a:xfrm>
        </p:spPr>
        <p:txBody>
          <a:bodyPr/>
          <a:lstStyle/>
          <a:p>
            <a:r>
              <a:rPr lang="it-IT" dirty="0"/>
              <a:t>La legge di controllo del PID può essere descritta come:</a:t>
            </a:r>
          </a:p>
          <a:p>
            <a:endParaRPr lang="it-IT" dirty="0"/>
          </a:p>
          <a:p>
            <a:endParaRPr lang="it-IT" dirty="0"/>
          </a:p>
          <a:p>
            <a:endParaRPr lang="it-IT" dirty="0"/>
          </a:p>
          <a:p>
            <a:endParaRPr lang="it-IT" dirty="0"/>
          </a:p>
          <a:p>
            <a:pPr marL="0" lvl="0" indent="0">
              <a:buNone/>
            </a:pPr>
            <a:r>
              <a:rPr lang="it-IT" dirty="0"/>
              <a:t>Dove Ti= </a:t>
            </a:r>
            <a:r>
              <a:rPr lang="it-IT" dirty="0" err="1"/>
              <a:t>Kp</a:t>
            </a:r>
            <a:r>
              <a:rPr lang="it-IT" dirty="0"/>
              <a:t>/</a:t>
            </a:r>
            <a:r>
              <a:rPr lang="it-IT" dirty="0" err="1"/>
              <a:t>Ki</a:t>
            </a:r>
            <a:r>
              <a:rPr lang="it-IT" dirty="0"/>
              <a:t> e </a:t>
            </a:r>
            <a:r>
              <a:rPr lang="it-IT" dirty="0" err="1"/>
              <a:t>Td</a:t>
            </a:r>
            <a:r>
              <a:rPr lang="it-IT" dirty="0"/>
              <a:t>= </a:t>
            </a:r>
            <a:r>
              <a:rPr lang="it-IT" dirty="0" err="1"/>
              <a:t>Kd</a:t>
            </a:r>
            <a:r>
              <a:rPr lang="it-IT" dirty="0"/>
              <a:t>/</a:t>
            </a:r>
            <a:r>
              <a:rPr lang="it-IT" dirty="0" err="1"/>
              <a:t>Kp</a:t>
            </a:r>
            <a:r>
              <a:rPr lang="it-IT" dirty="0"/>
              <a:t>.</a:t>
            </a:r>
          </a:p>
          <a:p>
            <a:pPr marL="0" lvl="0" indent="0">
              <a:buNone/>
            </a:pPr>
            <a:r>
              <a:rPr lang="it-IT" dirty="0"/>
              <a:t>Graficamente lo schema a blocchi :</a:t>
            </a:r>
          </a:p>
          <a:p>
            <a:endParaRPr lang="it-IT" dirty="0"/>
          </a:p>
        </p:txBody>
      </p:sp>
      <p:pic>
        <p:nvPicPr>
          <p:cNvPr id="5" name="Immagine 3">
            <a:extLst>
              <a:ext uri="{FF2B5EF4-FFF2-40B4-BE49-F238E27FC236}">
                <a16:creationId xmlns:a16="http://schemas.microsoft.com/office/drawing/2014/main" id="{8B0ACAEE-4888-4E8C-95AF-D15611154F18}"/>
              </a:ext>
            </a:extLst>
          </p:cNvPr>
          <p:cNvPicPr>
            <a:picLocks noChangeAspect="1"/>
          </p:cNvPicPr>
          <p:nvPr/>
        </p:nvPicPr>
        <p:blipFill>
          <a:blip r:embed="rId2"/>
          <a:stretch>
            <a:fillRect/>
          </a:stretch>
        </p:blipFill>
        <p:spPr>
          <a:xfrm>
            <a:off x="3390786" y="815975"/>
            <a:ext cx="4049603" cy="1501289"/>
          </a:xfrm>
          <a:prstGeom prst="rect">
            <a:avLst/>
          </a:prstGeom>
          <a:noFill/>
          <a:ln cap="flat">
            <a:noFill/>
          </a:ln>
        </p:spPr>
      </p:pic>
      <p:pic>
        <p:nvPicPr>
          <p:cNvPr id="6" name="Immagine 5">
            <a:extLst>
              <a:ext uri="{FF2B5EF4-FFF2-40B4-BE49-F238E27FC236}">
                <a16:creationId xmlns:a16="http://schemas.microsoft.com/office/drawing/2014/main" id="{CBC14BCE-8DAE-49FA-B942-305034CBB268}"/>
              </a:ext>
            </a:extLst>
          </p:cNvPr>
          <p:cNvPicPr>
            <a:picLocks noChangeAspect="1"/>
          </p:cNvPicPr>
          <p:nvPr/>
        </p:nvPicPr>
        <p:blipFill>
          <a:blip r:embed="rId3"/>
          <a:stretch>
            <a:fillRect/>
          </a:stretch>
        </p:blipFill>
        <p:spPr>
          <a:xfrm>
            <a:off x="1618002" y="3176587"/>
            <a:ext cx="7311094" cy="3484483"/>
          </a:xfrm>
          <a:prstGeom prst="rect">
            <a:avLst/>
          </a:prstGeom>
          <a:noFill/>
          <a:ln cap="flat">
            <a:noFill/>
          </a:ln>
        </p:spPr>
      </p:pic>
    </p:spTree>
    <p:extLst>
      <p:ext uri="{BB962C8B-B14F-4D97-AF65-F5344CB8AC3E}">
        <p14:creationId xmlns:p14="http://schemas.microsoft.com/office/powerpoint/2010/main" val="19789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60864-AAFE-4901-A075-08AEC1A7259D}"/>
              </a:ext>
            </a:extLst>
          </p:cNvPr>
          <p:cNvSpPr>
            <a:spLocks noGrp="1"/>
          </p:cNvSpPr>
          <p:nvPr>
            <p:ph type="title"/>
          </p:nvPr>
        </p:nvSpPr>
        <p:spPr>
          <a:xfrm>
            <a:off x="384371" y="210105"/>
            <a:ext cx="8596668" cy="739806"/>
          </a:xfrm>
        </p:spPr>
        <p:txBody>
          <a:bodyPr/>
          <a:lstStyle/>
          <a:p>
            <a:r>
              <a:rPr lang="it-IT" dirty="0"/>
              <a:t>Azione Proporzionale</a:t>
            </a:r>
          </a:p>
        </p:txBody>
      </p:sp>
      <p:pic>
        <p:nvPicPr>
          <p:cNvPr id="4" name="Segnaposto contenuto 4">
            <a:extLst>
              <a:ext uri="{FF2B5EF4-FFF2-40B4-BE49-F238E27FC236}">
                <a16:creationId xmlns:a16="http://schemas.microsoft.com/office/drawing/2014/main" id="{82755DA2-59A5-43A4-9848-BB0C78BF2D8A}"/>
              </a:ext>
            </a:extLst>
          </p:cNvPr>
          <p:cNvPicPr>
            <a:picLocks noGrp="1" noChangeAspect="1"/>
          </p:cNvPicPr>
          <p:nvPr>
            <p:ph idx="1"/>
          </p:nvPr>
        </p:nvPicPr>
        <p:blipFill>
          <a:blip r:embed="rId2"/>
          <a:stretch>
            <a:fillRect/>
          </a:stretch>
        </p:blipFill>
        <p:spPr>
          <a:xfrm>
            <a:off x="1789859" y="949909"/>
            <a:ext cx="6635049" cy="2636669"/>
          </a:xfrm>
        </p:spPr>
      </p:pic>
      <p:pic>
        <p:nvPicPr>
          <p:cNvPr id="5" name="Immagine 7">
            <a:extLst>
              <a:ext uri="{FF2B5EF4-FFF2-40B4-BE49-F238E27FC236}">
                <a16:creationId xmlns:a16="http://schemas.microsoft.com/office/drawing/2014/main" id="{79872678-06A4-432B-B5C4-BA9A1C0DAF74}"/>
              </a:ext>
            </a:extLst>
          </p:cNvPr>
          <p:cNvPicPr>
            <a:picLocks noChangeAspect="1"/>
          </p:cNvPicPr>
          <p:nvPr/>
        </p:nvPicPr>
        <p:blipFill>
          <a:blip r:embed="rId3"/>
          <a:stretch>
            <a:fillRect/>
          </a:stretch>
        </p:blipFill>
        <p:spPr>
          <a:xfrm>
            <a:off x="1162975" y="3484047"/>
            <a:ext cx="7936638" cy="3271859"/>
          </a:xfrm>
          <a:prstGeom prst="rect">
            <a:avLst/>
          </a:prstGeom>
          <a:noFill/>
          <a:ln cap="flat">
            <a:noFill/>
          </a:ln>
        </p:spPr>
      </p:pic>
    </p:spTree>
    <p:extLst>
      <p:ext uri="{BB962C8B-B14F-4D97-AF65-F5344CB8AC3E}">
        <p14:creationId xmlns:p14="http://schemas.microsoft.com/office/powerpoint/2010/main" val="398714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7922D-27BF-4971-919B-E148A9754725}"/>
              </a:ext>
            </a:extLst>
          </p:cNvPr>
          <p:cNvSpPr>
            <a:spLocks noGrp="1"/>
          </p:cNvSpPr>
          <p:nvPr>
            <p:ph type="title"/>
          </p:nvPr>
        </p:nvSpPr>
        <p:spPr>
          <a:xfrm>
            <a:off x="490903" y="183472"/>
            <a:ext cx="8596668" cy="730928"/>
          </a:xfrm>
        </p:spPr>
        <p:txBody>
          <a:bodyPr/>
          <a:lstStyle/>
          <a:p>
            <a:r>
              <a:rPr lang="it-IT" dirty="0"/>
              <a:t>Azione Integrale</a:t>
            </a:r>
          </a:p>
        </p:txBody>
      </p:sp>
      <p:pic>
        <p:nvPicPr>
          <p:cNvPr id="4" name="Immagine 7">
            <a:extLst>
              <a:ext uri="{FF2B5EF4-FFF2-40B4-BE49-F238E27FC236}">
                <a16:creationId xmlns:a16="http://schemas.microsoft.com/office/drawing/2014/main" id="{905D8CE4-4724-4C71-8AA2-156F57B41B47}"/>
              </a:ext>
            </a:extLst>
          </p:cNvPr>
          <p:cNvPicPr>
            <a:picLocks noGrp="1" noChangeAspect="1"/>
          </p:cNvPicPr>
          <p:nvPr>
            <p:ph idx="1"/>
          </p:nvPr>
        </p:nvPicPr>
        <p:blipFill>
          <a:blip r:embed="rId2"/>
          <a:stretch>
            <a:fillRect/>
          </a:stretch>
        </p:blipFill>
        <p:spPr>
          <a:xfrm>
            <a:off x="1880519" y="837460"/>
            <a:ext cx="6579901" cy="2820950"/>
          </a:xfrm>
          <a:prstGeom prst="rect">
            <a:avLst/>
          </a:prstGeom>
          <a:noFill/>
          <a:ln cap="flat">
            <a:noFill/>
          </a:ln>
        </p:spPr>
      </p:pic>
      <p:pic>
        <p:nvPicPr>
          <p:cNvPr id="5" name="Segnaposto contenuto 4">
            <a:extLst>
              <a:ext uri="{FF2B5EF4-FFF2-40B4-BE49-F238E27FC236}">
                <a16:creationId xmlns:a16="http://schemas.microsoft.com/office/drawing/2014/main" id="{BF44A827-5EC8-4265-91BC-7604BB033905}"/>
              </a:ext>
            </a:extLst>
          </p:cNvPr>
          <p:cNvPicPr>
            <a:picLocks noChangeAspect="1"/>
          </p:cNvPicPr>
          <p:nvPr/>
        </p:nvPicPr>
        <p:blipFill>
          <a:blip r:embed="rId3"/>
          <a:stretch>
            <a:fillRect/>
          </a:stretch>
        </p:blipFill>
        <p:spPr>
          <a:xfrm>
            <a:off x="763478" y="3685813"/>
            <a:ext cx="8149703" cy="2988715"/>
          </a:xfrm>
          <a:prstGeom prst="rect">
            <a:avLst/>
          </a:prstGeom>
        </p:spPr>
      </p:pic>
    </p:spTree>
    <p:extLst>
      <p:ext uri="{BB962C8B-B14F-4D97-AF65-F5344CB8AC3E}">
        <p14:creationId xmlns:p14="http://schemas.microsoft.com/office/powerpoint/2010/main" val="2140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1224EF-060C-4256-8534-C93B422D49B4}"/>
              </a:ext>
            </a:extLst>
          </p:cNvPr>
          <p:cNvSpPr>
            <a:spLocks noGrp="1"/>
          </p:cNvSpPr>
          <p:nvPr>
            <p:ph type="title"/>
          </p:nvPr>
        </p:nvSpPr>
        <p:spPr>
          <a:xfrm>
            <a:off x="677334" y="281126"/>
            <a:ext cx="8596668" cy="739806"/>
          </a:xfrm>
        </p:spPr>
        <p:txBody>
          <a:bodyPr/>
          <a:lstStyle/>
          <a:p>
            <a:r>
              <a:rPr lang="it-IT" dirty="0"/>
              <a:t>Azione Derivativa</a:t>
            </a:r>
          </a:p>
        </p:txBody>
      </p:sp>
      <p:pic>
        <p:nvPicPr>
          <p:cNvPr id="4" name="Immagine 6">
            <a:extLst>
              <a:ext uri="{FF2B5EF4-FFF2-40B4-BE49-F238E27FC236}">
                <a16:creationId xmlns:a16="http://schemas.microsoft.com/office/drawing/2014/main" id="{49A21148-44D0-4FB5-8BB8-9C22681F7229}"/>
              </a:ext>
            </a:extLst>
          </p:cNvPr>
          <p:cNvPicPr>
            <a:picLocks noGrp="1" noChangeAspect="1"/>
          </p:cNvPicPr>
          <p:nvPr>
            <p:ph idx="1"/>
          </p:nvPr>
        </p:nvPicPr>
        <p:blipFill>
          <a:blip r:embed="rId2"/>
          <a:stretch>
            <a:fillRect/>
          </a:stretch>
        </p:blipFill>
        <p:spPr>
          <a:xfrm>
            <a:off x="2007745" y="901084"/>
            <a:ext cx="7266257" cy="2259257"/>
          </a:xfrm>
          <a:prstGeom prst="rect">
            <a:avLst/>
          </a:prstGeom>
          <a:noFill/>
          <a:ln cap="flat">
            <a:noFill/>
          </a:ln>
        </p:spPr>
      </p:pic>
      <p:pic>
        <p:nvPicPr>
          <p:cNvPr id="5" name="Segnaposto contenuto 4">
            <a:extLst>
              <a:ext uri="{FF2B5EF4-FFF2-40B4-BE49-F238E27FC236}">
                <a16:creationId xmlns:a16="http://schemas.microsoft.com/office/drawing/2014/main" id="{9327E09B-57DA-4D4E-B621-4C575CFB86EC}"/>
              </a:ext>
            </a:extLst>
          </p:cNvPr>
          <p:cNvPicPr>
            <a:picLocks noChangeAspect="1"/>
          </p:cNvPicPr>
          <p:nvPr/>
        </p:nvPicPr>
        <p:blipFill>
          <a:blip r:embed="rId3"/>
          <a:stretch>
            <a:fillRect/>
          </a:stretch>
        </p:blipFill>
        <p:spPr>
          <a:xfrm>
            <a:off x="1250235" y="3040492"/>
            <a:ext cx="8596668" cy="3612131"/>
          </a:xfrm>
          <a:prstGeom prst="rect">
            <a:avLst/>
          </a:prstGeom>
        </p:spPr>
      </p:pic>
    </p:spTree>
    <p:extLst>
      <p:ext uri="{BB962C8B-B14F-4D97-AF65-F5344CB8AC3E}">
        <p14:creationId xmlns:p14="http://schemas.microsoft.com/office/powerpoint/2010/main" val="382428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1F19F8F2-86C6-4DED-80E5-613615B93D54}"/>
              </a:ext>
            </a:extLst>
          </p:cNvPr>
          <p:cNvSpPr/>
          <p:nvPr/>
        </p:nvSpPr>
        <p:spPr>
          <a:xfrm>
            <a:off x="6045547" y="408373"/>
            <a:ext cx="5557568" cy="1411549"/>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bg2">
                    <a:lumMod val="25000"/>
                  </a:schemeClr>
                </a:solidFill>
              </a:rPr>
              <a:t>Complicata la taratura con Ziegler-</a:t>
            </a:r>
            <a:r>
              <a:rPr lang="it-IT" dirty="0" err="1">
                <a:solidFill>
                  <a:schemeClr val="bg2">
                    <a:lumMod val="25000"/>
                  </a:schemeClr>
                </a:solidFill>
              </a:rPr>
              <a:t>Nichols</a:t>
            </a:r>
            <a:r>
              <a:rPr lang="it-IT" dirty="0">
                <a:solidFill>
                  <a:schemeClr val="bg2">
                    <a:lumMod val="25000"/>
                  </a:schemeClr>
                </a:solidFill>
              </a:rPr>
              <a:t>.</a:t>
            </a:r>
          </a:p>
          <a:p>
            <a:r>
              <a:rPr lang="it-IT" dirty="0">
                <a:solidFill>
                  <a:schemeClr val="bg2">
                    <a:lumMod val="25000"/>
                  </a:schemeClr>
                </a:solidFill>
              </a:rPr>
              <a:t>Abbiamo optato per una taratura sperimentale che si comportasse in generale bene.</a:t>
            </a:r>
            <a:endParaRPr lang="it-IT" dirty="0"/>
          </a:p>
        </p:txBody>
      </p:sp>
      <p:sp>
        <p:nvSpPr>
          <p:cNvPr id="8" name="Ovale 7">
            <a:extLst>
              <a:ext uri="{FF2B5EF4-FFF2-40B4-BE49-F238E27FC236}">
                <a16:creationId xmlns:a16="http://schemas.microsoft.com/office/drawing/2014/main" id="{52D0B601-3EAD-4276-9549-15E6CF301F5F}"/>
              </a:ext>
            </a:extLst>
          </p:cNvPr>
          <p:cNvSpPr/>
          <p:nvPr/>
        </p:nvSpPr>
        <p:spPr>
          <a:xfrm>
            <a:off x="223695" y="195309"/>
            <a:ext cx="4034333" cy="173410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A9E31CF-4C55-4F71-9B30-0BF345B3423C}"/>
              </a:ext>
            </a:extLst>
          </p:cNvPr>
          <p:cNvSpPr>
            <a:spLocks noGrp="1"/>
          </p:cNvSpPr>
          <p:nvPr>
            <p:ph type="title"/>
          </p:nvPr>
        </p:nvSpPr>
        <p:spPr>
          <a:xfrm>
            <a:off x="206524" y="290004"/>
            <a:ext cx="4051504" cy="1639410"/>
          </a:xfrm>
        </p:spPr>
        <p:txBody>
          <a:bodyPr>
            <a:normAutofit fontScale="90000"/>
          </a:bodyPr>
          <a:lstStyle/>
          <a:p>
            <a:pPr algn="ctr"/>
            <a:br>
              <a:rPr lang="it-IT" dirty="0"/>
            </a:br>
            <a:r>
              <a:rPr lang="it-IT" dirty="0"/>
              <a:t>Sistema non lineare </a:t>
            </a:r>
            <a:br>
              <a:rPr lang="it-IT" dirty="0"/>
            </a:br>
            <a:endParaRPr lang="it-IT" dirty="0">
              <a:solidFill>
                <a:schemeClr val="bg2">
                  <a:lumMod val="25000"/>
                </a:schemeClr>
              </a:solidFill>
            </a:endParaRPr>
          </a:p>
        </p:txBody>
      </p:sp>
      <p:pic>
        <p:nvPicPr>
          <p:cNvPr id="5" name="Segnaposto contenuto 4">
            <a:extLst>
              <a:ext uri="{FF2B5EF4-FFF2-40B4-BE49-F238E27FC236}">
                <a16:creationId xmlns:a16="http://schemas.microsoft.com/office/drawing/2014/main" id="{94F8F719-291C-429E-A3B3-5108633D8E4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8046054" y="2067164"/>
            <a:ext cx="3962383" cy="4228586"/>
          </a:xfrm>
        </p:spPr>
      </p:pic>
      <p:pic>
        <p:nvPicPr>
          <p:cNvPr id="7" name="Immagine 6">
            <a:extLst>
              <a:ext uri="{FF2B5EF4-FFF2-40B4-BE49-F238E27FC236}">
                <a16:creationId xmlns:a16="http://schemas.microsoft.com/office/drawing/2014/main" id="{669D2C4A-9915-4D1F-A1C1-2713C992F0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8028" y="2067164"/>
            <a:ext cx="3576467" cy="4228586"/>
          </a:xfrm>
          <a:prstGeom prst="rect">
            <a:avLst/>
          </a:prstGeom>
        </p:spPr>
      </p:pic>
      <p:pic>
        <p:nvPicPr>
          <p:cNvPr id="9" name="Immagine 8">
            <a:extLst>
              <a:ext uri="{FF2B5EF4-FFF2-40B4-BE49-F238E27FC236}">
                <a16:creationId xmlns:a16="http://schemas.microsoft.com/office/drawing/2014/main" id="{95B4CCEA-44EA-42A7-8ADE-9D19A6011AB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4603" y="2067164"/>
            <a:ext cx="3721866" cy="4228586"/>
          </a:xfrm>
          <a:prstGeom prst="rect">
            <a:avLst/>
          </a:prstGeom>
        </p:spPr>
      </p:pic>
      <p:sp>
        <p:nvSpPr>
          <p:cNvPr id="3" name="Freccia a destra 2">
            <a:extLst>
              <a:ext uri="{FF2B5EF4-FFF2-40B4-BE49-F238E27FC236}">
                <a16:creationId xmlns:a16="http://schemas.microsoft.com/office/drawing/2014/main" id="{25117E31-7E53-43BC-93E3-3941F8F30498}"/>
              </a:ext>
            </a:extLst>
          </p:cNvPr>
          <p:cNvSpPr/>
          <p:nvPr/>
        </p:nvSpPr>
        <p:spPr>
          <a:xfrm>
            <a:off x="4417974" y="693936"/>
            <a:ext cx="1627572" cy="8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744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AD901-07B2-4A01-878E-2C2D77F322FD}"/>
              </a:ext>
            </a:extLst>
          </p:cNvPr>
          <p:cNvSpPr>
            <a:spLocks noGrp="1"/>
          </p:cNvSpPr>
          <p:nvPr>
            <p:ph type="title"/>
          </p:nvPr>
        </p:nvSpPr>
        <p:spPr>
          <a:xfrm>
            <a:off x="442240" y="122808"/>
            <a:ext cx="11307520" cy="6612384"/>
          </a:xfrm>
        </p:spPr>
        <p:txBody>
          <a:bodyPr>
            <a:normAutofit/>
          </a:bodyPr>
          <a:lstStyle/>
          <a:p>
            <a:r>
              <a:rPr lang="it-IT" dirty="0"/>
              <a:t>COPPIA DIFFERENZIALE </a:t>
            </a:r>
            <a:br>
              <a:rPr lang="it-IT" dirty="0"/>
            </a:br>
            <a:br>
              <a:rPr lang="it-IT" sz="1800" dirty="0"/>
            </a:br>
            <a:r>
              <a:rPr lang="it-IT" sz="1800" dirty="0">
                <a:solidFill>
                  <a:schemeClr val="tx1">
                    <a:lumMod val="85000"/>
                    <a:lumOff val="15000"/>
                  </a:schemeClr>
                </a:solidFill>
              </a:rPr>
              <a:t>- La coppia deve ruotare contemporaneamente per variare il ‘Pitch’, cioè l’angolo θ intorno all'asse y. </a:t>
            </a:r>
            <a:br>
              <a:rPr lang="it-IT" sz="1800" dirty="0">
                <a:solidFill>
                  <a:schemeClr val="tx1">
                    <a:lumMod val="85000"/>
                    <a:lumOff val="15000"/>
                  </a:schemeClr>
                </a:solidFill>
              </a:rPr>
            </a:br>
            <a:r>
              <a:rPr lang="it-IT" sz="1800" dirty="0">
                <a:solidFill>
                  <a:schemeClr val="tx1">
                    <a:lumMod val="85000"/>
                    <a:lumOff val="15000"/>
                  </a:schemeClr>
                </a:solidFill>
              </a:rPr>
              <a:t>- La coppia deve ruotare in senso opposto per variare il ‘</a:t>
            </a:r>
            <a:r>
              <a:rPr lang="it-IT" sz="1800" dirty="0" err="1">
                <a:solidFill>
                  <a:schemeClr val="tx1">
                    <a:lumMod val="85000"/>
                    <a:lumOff val="15000"/>
                  </a:schemeClr>
                </a:solidFill>
              </a:rPr>
              <a:t>Roll</a:t>
            </a:r>
            <a:r>
              <a:rPr lang="it-IT" sz="1800" dirty="0">
                <a:solidFill>
                  <a:schemeClr val="tx1">
                    <a:lumMod val="85000"/>
                    <a:lumOff val="15000"/>
                  </a:schemeClr>
                </a:solidFill>
              </a:rPr>
              <a:t>’, cioè l’angolo ψ intorno all'asse x.</a:t>
            </a:r>
          </a:p>
        </p:txBody>
      </p:sp>
      <p:pic>
        <p:nvPicPr>
          <p:cNvPr id="4" name="Filmato GG">
            <a:hlinkClick r:id="" action="ppaction://media"/>
            <a:extLst>
              <a:ext uri="{FF2B5EF4-FFF2-40B4-BE49-F238E27FC236}">
                <a16:creationId xmlns:a16="http://schemas.microsoft.com/office/drawing/2014/main" id="{47A65897-35E6-43E6-8291-8BAE4739F60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6982" r="25890"/>
          <a:stretch/>
        </p:blipFill>
        <p:spPr>
          <a:xfrm>
            <a:off x="3918225" y="1723455"/>
            <a:ext cx="3341717" cy="5011737"/>
          </a:xfrm>
          <a:prstGeom prst="rect">
            <a:avLst/>
          </a:prstGeom>
          <a:ln>
            <a:noFill/>
          </a:ln>
          <a:effectLst>
            <a:softEdge rad="112500"/>
          </a:effectLst>
        </p:spPr>
      </p:pic>
      <p:pic>
        <p:nvPicPr>
          <p:cNvPr id="3" name="Immagin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62771" y="1772494"/>
            <a:ext cx="2823774" cy="4962698"/>
          </a:xfrm>
          <a:prstGeom prst="rect">
            <a:avLst/>
          </a:prstGeom>
        </p:spPr>
      </p:pic>
      <p:pic>
        <p:nvPicPr>
          <p:cNvPr id="8" name="Immagine 7">
            <a:extLst>
              <a:ext uri="{FF2B5EF4-FFF2-40B4-BE49-F238E27FC236}">
                <a16:creationId xmlns:a16="http://schemas.microsoft.com/office/drawing/2014/main" id="{FB5CCBAE-5774-A140-A378-F04AB3F71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267" y="1790125"/>
            <a:ext cx="2333454" cy="4945067"/>
          </a:xfrm>
          <a:prstGeom prst="rect">
            <a:avLst/>
          </a:prstGeom>
        </p:spPr>
      </p:pic>
    </p:spTree>
    <p:extLst>
      <p:ext uri="{BB962C8B-B14F-4D97-AF65-F5344CB8AC3E}">
        <p14:creationId xmlns:p14="http://schemas.microsoft.com/office/powerpoint/2010/main" val="33988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4" name="Titolo 1">
            <a:extLst>
              <a:ext uri="{FF2B5EF4-FFF2-40B4-BE49-F238E27FC236}">
                <a16:creationId xmlns:a16="http://schemas.microsoft.com/office/drawing/2014/main" id="{FD508CA4-6523-4D93-8AD7-C5E87EC6F830}"/>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a:t>Hardware &amp; Firmware</a:t>
            </a:r>
            <a:endParaRPr lang="it-IT" dirty="0"/>
          </a:p>
        </p:txBody>
      </p:sp>
    </p:spTree>
    <p:extLst>
      <p:ext uri="{BB962C8B-B14F-4D97-AF65-F5344CB8AC3E}">
        <p14:creationId xmlns:p14="http://schemas.microsoft.com/office/powerpoint/2010/main" val="1392018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7BBFC-5191-408E-BED2-E5111BCD8B71}"/>
              </a:ext>
            </a:extLst>
          </p:cNvPr>
          <p:cNvSpPr>
            <a:spLocks noGrp="1"/>
          </p:cNvSpPr>
          <p:nvPr>
            <p:ph type="title"/>
          </p:nvPr>
        </p:nvSpPr>
        <p:spPr>
          <a:xfrm>
            <a:off x="668456" y="600615"/>
            <a:ext cx="4496218" cy="455720"/>
          </a:xfrm>
        </p:spPr>
        <p:txBody>
          <a:bodyPr>
            <a:normAutofit fontScale="90000"/>
          </a:bodyPr>
          <a:lstStyle/>
          <a:p>
            <a:r>
              <a:rPr lang="it-IT" dirty="0"/>
              <a:t>Oggetto PID nel codice </a:t>
            </a:r>
          </a:p>
        </p:txBody>
      </p:sp>
      <p:pic>
        <p:nvPicPr>
          <p:cNvPr id="4" name="Segnaposto contenuto 3">
            <a:extLst>
              <a:ext uri="{FF2B5EF4-FFF2-40B4-BE49-F238E27FC236}">
                <a16:creationId xmlns:a16="http://schemas.microsoft.com/office/drawing/2014/main" id="{3BDD4A19-018C-436F-A5D1-ECA8CE88B7DB}"/>
              </a:ext>
            </a:extLst>
          </p:cNvPr>
          <p:cNvPicPr>
            <a:picLocks noGrp="1" noChangeAspect="1"/>
          </p:cNvPicPr>
          <p:nvPr>
            <p:ph idx="1"/>
          </p:nvPr>
        </p:nvPicPr>
        <p:blipFill>
          <a:blip r:embed="rId2"/>
          <a:stretch>
            <a:fillRect/>
          </a:stretch>
        </p:blipFill>
        <p:spPr>
          <a:xfrm>
            <a:off x="565944" y="2574188"/>
            <a:ext cx="8356114" cy="1936750"/>
          </a:xfrm>
          <a:prstGeom prst="rect">
            <a:avLst/>
          </a:prstGeom>
        </p:spPr>
      </p:pic>
      <p:sp>
        <p:nvSpPr>
          <p:cNvPr id="6" name="CasellaDiTesto 5">
            <a:extLst>
              <a:ext uri="{FF2B5EF4-FFF2-40B4-BE49-F238E27FC236}">
                <a16:creationId xmlns:a16="http://schemas.microsoft.com/office/drawing/2014/main" id="{FE8CE3ED-998D-4857-A666-3773F27ED001}"/>
              </a:ext>
            </a:extLst>
          </p:cNvPr>
          <p:cNvSpPr txBox="1"/>
          <p:nvPr/>
        </p:nvSpPr>
        <p:spPr>
          <a:xfrm>
            <a:off x="3898951" y="1291134"/>
            <a:ext cx="488271" cy="369332"/>
          </a:xfrm>
          <a:prstGeom prst="rect">
            <a:avLst/>
          </a:prstGeom>
          <a:noFill/>
        </p:spPr>
        <p:txBody>
          <a:bodyPr wrap="square" rtlCol="0">
            <a:spAutoFit/>
          </a:bodyPr>
          <a:lstStyle/>
          <a:p>
            <a:r>
              <a:rPr lang="it-IT" dirty="0" err="1"/>
              <a:t>Kp</a:t>
            </a:r>
            <a:endParaRPr lang="it-IT" dirty="0"/>
          </a:p>
        </p:txBody>
      </p:sp>
      <p:sp>
        <p:nvSpPr>
          <p:cNvPr id="7" name="CasellaDiTesto 6">
            <a:extLst>
              <a:ext uri="{FF2B5EF4-FFF2-40B4-BE49-F238E27FC236}">
                <a16:creationId xmlns:a16="http://schemas.microsoft.com/office/drawing/2014/main" id="{5AF564FC-B2B8-4312-BA38-31F1231BDFD8}"/>
              </a:ext>
            </a:extLst>
          </p:cNvPr>
          <p:cNvSpPr txBox="1"/>
          <p:nvPr/>
        </p:nvSpPr>
        <p:spPr>
          <a:xfrm>
            <a:off x="6073728" y="1291134"/>
            <a:ext cx="656948" cy="369332"/>
          </a:xfrm>
          <a:prstGeom prst="rect">
            <a:avLst/>
          </a:prstGeom>
          <a:noFill/>
        </p:spPr>
        <p:txBody>
          <a:bodyPr wrap="square" rtlCol="0">
            <a:spAutoFit/>
          </a:bodyPr>
          <a:lstStyle/>
          <a:p>
            <a:r>
              <a:rPr lang="it-IT" dirty="0" err="1"/>
              <a:t>Kd</a:t>
            </a:r>
            <a:endParaRPr lang="it-IT" dirty="0"/>
          </a:p>
        </p:txBody>
      </p:sp>
      <p:sp>
        <p:nvSpPr>
          <p:cNvPr id="8" name="CasellaDiTesto 7">
            <a:extLst>
              <a:ext uri="{FF2B5EF4-FFF2-40B4-BE49-F238E27FC236}">
                <a16:creationId xmlns:a16="http://schemas.microsoft.com/office/drawing/2014/main" id="{ED219521-F107-45C1-93C6-BC9C7F56F3DF}"/>
              </a:ext>
            </a:extLst>
          </p:cNvPr>
          <p:cNvSpPr txBox="1"/>
          <p:nvPr/>
        </p:nvSpPr>
        <p:spPr>
          <a:xfrm>
            <a:off x="5164674" y="1291134"/>
            <a:ext cx="488271" cy="369332"/>
          </a:xfrm>
          <a:prstGeom prst="rect">
            <a:avLst/>
          </a:prstGeom>
          <a:noFill/>
        </p:spPr>
        <p:txBody>
          <a:bodyPr wrap="square" rtlCol="0">
            <a:spAutoFit/>
          </a:bodyPr>
          <a:lstStyle/>
          <a:p>
            <a:r>
              <a:rPr lang="it-IT" dirty="0" err="1"/>
              <a:t>Ki</a:t>
            </a:r>
            <a:endParaRPr lang="it-IT" dirty="0"/>
          </a:p>
        </p:txBody>
      </p:sp>
      <p:sp>
        <p:nvSpPr>
          <p:cNvPr id="9" name="CasellaDiTesto 8">
            <a:extLst>
              <a:ext uri="{FF2B5EF4-FFF2-40B4-BE49-F238E27FC236}">
                <a16:creationId xmlns:a16="http://schemas.microsoft.com/office/drawing/2014/main" id="{F3EB6863-02FF-4DED-A2F7-7A68F4E2ED22}"/>
              </a:ext>
            </a:extLst>
          </p:cNvPr>
          <p:cNvSpPr txBox="1"/>
          <p:nvPr/>
        </p:nvSpPr>
        <p:spPr>
          <a:xfrm>
            <a:off x="6448036" y="1671065"/>
            <a:ext cx="470518" cy="369332"/>
          </a:xfrm>
          <a:prstGeom prst="rect">
            <a:avLst/>
          </a:prstGeom>
          <a:noFill/>
        </p:spPr>
        <p:txBody>
          <a:bodyPr wrap="square" rtlCol="0">
            <a:spAutoFit/>
          </a:bodyPr>
          <a:lstStyle/>
          <a:p>
            <a:r>
              <a:rPr lang="it-IT" dirty="0" err="1"/>
              <a:t>dz</a:t>
            </a:r>
            <a:endParaRPr lang="it-IT" dirty="0"/>
          </a:p>
        </p:txBody>
      </p:sp>
      <p:sp>
        <p:nvSpPr>
          <p:cNvPr id="10" name="CasellaDiTesto 9">
            <a:extLst>
              <a:ext uri="{FF2B5EF4-FFF2-40B4-BE49-F238E27FC236}">
                <a16:creationId xmlns:a16="http://schemas.microsoft.com/office/drawing/2014/main" id="{014D3A51-925E-403F-8DE8-08B14913D06F}"/>
              </a:ext>
            </a:extLst>
          </p:cNvPr>
          <p:cNvSpPr txBox="1"/>
          <p:nvPr/>
        </p:nvSpPr>
        <p:spPr>
          <a:xfrm>
            <a:off x="6949086" y="1694803"/>
            <a:ext cx="488272" cy="369332"/>
          </a:xfrm>
          <a:prstGeom prst="rect">
            <a:avLst/>
          </a:prstGeom>
          <a:noFill/>
        </p:spPr>
        <p:txBody>
          <a:bodyPr wrap="square" rtlCol="0">
            <a:spAutoFit/>
          </a:bodyPr>
          <a:lstStyle/>
          <a:p>
            <a:r>
              <a:rPr lang="it-IT" dirty="0"/>
              <a:t>dir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CB265AF-1CA2-45F4-861D-C22B0579A44F}"/>
                  </a:ext>
                </a:extLst>
              </p:cNvPr>
              <p:cNvSpPr txBox="1"/>
              <p:nvPr/>
            </p:nvSpPr>
            <p:spPr>
              <a:xfrm>
                <a:off x="7573042" y="1638099"/>
                <a:ext cx="6675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r>
                            <a:rPr lang="it-IT" i="1" dirty="0" smtClean="0">
                              <a:latin typeface="Cambria Math" panose="02040503050406030204" pitchFamily="18" charset="0"/>
                            </a:rPr>
                            <m:t>𝑀</m:t>
                          </m:r>
                          <m:r>
                            <a:rPr lang="it-IT" b="0" i="1" dirty="0" smtClean="0">
                              <a:latin typeface="Cambria Math" panose="02040503050406030204" pitchFamily="18" charset="0"/>
                            </a:rPr>
                            <m:t>𝑎𝑥</m:t>
                          </m:r>
                        </m:e>
                        <m:sub>
                          <m:r>
                            <a:rPr lang="it-IT" i="1" dirty="0" smtClean="0">
                              <a:latin typeface="Cambria Math" panose="02040503050406030204" pitchFamily="18" charset="0"/>
                            </a:rPr>
                            <m:t>𝑠𝑎𝑡</m:t>
                          </m:r>
                        </m:sub>
                      </m:sSub>
                    </m:oMath>
                  </m:oMathPara>
                </a14:m>
                <a:endParaRPr lang="it-IT" dirty="0"/>
              </a:p>
            </p:txBody>
          </p:sp>
        </mc:Choice>
        <mc:Fallback xmlns="">
          <p:sp>
            <p:nvSpPr>
              <p:cNvPr id="11" name="CasellaDiTesto 10">
                <a:extLst>
                  <a:ext uri="{FF2B5EF4-FFF2-40B4-BE49-F238E27FC236}">
                    <a16:creationId xmlns:a16="http://schemas.microsoft.com/office/drawing/2014/main" id="{BCB265AF-1CA2-45F4-861D-C22B0579A44F}"/>
                  </a:ext>
                </a:extLst>
              </p:cNvPr>
              <p:cNvSpPr txBox="1">
                <a:spLocks noRot="1" noChangeAspect="1" noMove="1" noResize="1" noEditPoints="1" noAdjustHandles="1" noChangeArrowheads="1" noChangeShapeType="1" noTextEdit="1"/>
              </p:cNvSpPr>
              <p:nvPr/>
            </p:nvSpPr>
            <p:spPr>
              <a:xfrm>
                <a:off x="7573042" y="1638099"/>
                <a:ext cx="667559" cy="369332"/>
              </a:xfrm>
              <a:prstGeom prst="rect">
                <a:avLst/>
              </a:prstGeom>
              <a:blipFill>
                <a:blip r:embed="rId3"/>
                <a:stretch>
                  <a:fillRect r="-2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AFBC4EC-D396-4373-AB7D-082242CE214C}"/>
                  </a:ext>
                </a:extLst>
              </p:cNvPr>
              <p:cNvSpPr txBox="1"/>
              <p:nvPr/>
            </p:nvSpPr>
            <p:spPr>
              <a:xfrm>
                <a:off x="8156647" y="1975932"/>
                <a:ext cx="8530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𝑚𝑖𝑛</m:t>
                          </m:r>
                        </m:e>
                        <m:sub>
                          <m:r>
                            <a:rPr lang="it-IT" b="0" i="1" smtClean="0">
                              <a:latin typeface="Cambria Math" panose="02040503050406030204" pitchFamily="18" charset="0"/>
                            </a:rPr>
                            <m:t>𝑠𝑎𝑡</m:t>
                          </m:r>
                        </m:sub>
                      </m:sSub>
                    </m:oMath>
                  </m:oMathPara>
                </a14:m>
                <a:endParaRPr lang="it-IT" dirty="0"/>
              </a:p>
            </p:txBody>
          </p:sp>
        </mc:Choice>
        <mc:Fallback xmlns="">
          <p:sp>
            <p:nvSpPr>
              <p:cNvPr id="12" name="CasellaDiTesto 11">
                <a:extLst>
                  <a:ext uri="{FF2B5EF4-FFF2-40B4-BE49-F238E27FC236}">
                    <a16:creationId xmlns:a16="http://schemas.microsoft.com/office/drawing/2014/main" id="{EAFBC4EC-D396-4373-AB7D-082242CE214C}"/>
                  </a:ext>
                </a:extLst>
              </p:cNvPr>
              <p:cNvSpPr txBox="1">
                <a:spLocks noRot="1" noChangeAspect="1" noMove="1" noResize="1" noEditPoints="1" noAdjustHandles="1" noChangeArrowheads="1" noChangeShapeType="1" noTextEdit="1"/>
              </p:cNvSpPr>
              <p:nvPr/>
            </p:nvSpPr>
            <p:spPr>
              <a:xfrm>
                <a:off x="8156647" y="1975932"/>
                <a:ext cx="853059" cy="369332"/>
              </a:xfrm>
              <a:prstGeom prst="rect">
                <a:avLst/>
              </a:prstGeom>
              <a:blipFill>
                <a:blip r:embed="rId4"/>
                <a:stretch>
                  <a:fillRect/>
                </a:stretch>
              </a:blipFill>
            </p:spPr>
            <p:txBody>
              <a:bodyPr/>
              <a:lstStyle/>
              <a:p>
                <a:r>
                  <a:rPr lang="it-IT">
                    <a:noFill/>
                  </a:rPr>
                  <a:t> </a:t>
                </a:r>
              </a:p>
            </p:txBody>
          </p:sp>
        </mc:Fallback>
      </mc:AlternateContent>
      <p:sp>
        <p:nvSpPr>
          <p:cNvPr id="13" name="Freccia in giù 12">
            <a:extLst>
              <a:ext uri="{FF2B5EF4-FFF2-40B4-BE49-F238E27FC236}">
                <a16:creationId xmlns:a16="http://schemas.microsoft.com/office/drawing/2014/main" id="{BF0F5241-D3A0-4A2F-BFF9-0504EC807EC8}"/>
              </a:ext>
            </a:extLst>
          </p:cNvPr>
          <p:cNvSpPr/>
          <p:nvPr/>
        </p:nvSpPr>
        <p:spPr>
          <a:xfrm>
            <a:off x="4065972"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5E383ED-4CFF-48DB-9C3C-2CB5F703DC6A}"/>
              </a:ext>
            </a:extLst>
          </p:cNvPr>
          <p:cNvSpPr/>
          <p:nvPr/>
        </p:nvSpPr>
        <p:spPr>
          <a:xfrm>
            <a:off x="5308847" y="1740023"/>
            <a:ext cx="150921"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1D38AE85-0A57-487C-9D9B-7B00F8C732BE}"/>
              </a:ext>
            </a:extLst>
          </p:cNvPr>
          <p:cNvSpPr/>
          <p:nvPr/>
        </p:nvSpPr>
        <p:spPr>
          <a:xfrm>
            <a:off x="6286795" y="1740023"/>
            <a:ext cx="115407" cy="83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740C9B27-C962-46C1-927B-84A1794DC71A}"/>
              </a:ext>
            </a:extLst>
          </p:cNvPr>
          <p:cNvSpPr/>
          <p:nvPr/>
        </p:nvSpPr>
        <p:spPr>
          <a:xfrm>
            <a:off x="7121500" y="2040397"/>
            <a:ext cx="143445" cy="53232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49856C5B-4A97-42CB-AAAB-568DF7F0DDDD}"/>
              </a:ext>
            </a:extLst>
          </p:cNvPr>
          <p:cNvSpPr/>
          <p:nvPr/>
        </p:nvSpPr>
        <p:spPr>
          <a:xfrm>
            <a:off x="6645441" y="2040397"/>
            <a:ext cx="143445" cy="532324"/>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in giù 17">
            <a:extLst>
              <a:ext uri="{FF2B5EF4-FFF2-40B4-BE49-F238E27FC236}">
                <a16:creationId xmlns:a16="http://schemas.microsoft.com/office/drawing/2014/main" id="{ACE5FB17-DCDD-432E-B6D8-A81D4A98F029}"/>
              </a:ext>
            </a:extLst>
          </p:cNvPr>
          <p:cNvSpPr/>
          <p:nvPr/>
        </p:nvSpPr>
        <p:spPr>
          <a:xfrm>
            <a:off x="7680588" y="1975932"/>
            <a:ext cx="150921" cy="6999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E1C8349B-390A-44F2-9E94-53186B7A25F3}"/>
              </a:ext>
            </a:extLst>
          </p:cNvPr>
          <p:cNvSpPr/>
          <p:nvPr/>
        </p:nvSpPr>
        <p:spPr>
          <a:xfrm>
            <a:off x="8185212" y="2341038"/>
            <a:ext cx="150921" cy="27780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a gomito 21">
            <a:extLst>
              <a:ext uri="{FF2B5EF4-FFF2-40B4-BE49-F238E27FC236}">
                <a16:creationId xmlns:a16="http://schemas.microsoft.com/office/drawing/2014/main" id="{AEBF2CD2-0A96-4275-97D2-8196C7EB901B}"/>
              </a:ext>
            </a:extLst>
          </p:cNvPr>
          <p:cNvCxnSpPr/>
          <p:nvPr/>
        </p:nvCxnSpPr>
        <p:spPr>
          <a:xfrm>
            <a:off x="3444536" y="4048217"/>
            <a:ext cx="3344350" cy="577049"/>
          </a:xfrm>
          <a:prstGeom prst="bentConnector3">
            <a:avLst>
              <a:gd name="adj1" fmla="val 4946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Ovale 23">
            <a:extLst>
              <a:ext uri="{FF2B5EF4-FFF2-40B4-BE49-F238E27FC236}">
                <a16:creationId xmlns:a16="http://schemas.microsoft.com/office/drawing/2014/main" id="{32A72181-14BF-4307-AF66-09C16E9274B1}"/>
              </a:ext>
            </a:extLst>
          </p:cNvPr>
          <p:cNvSpPr/>
          <p:nvPr/>
        </p:nvSpPr>
        <p:spPr>
          <a:xfrm>
            <a:off x="6905211" y="4050436"/>
            <a:ext cx="2560002" cy="114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EDEEB3A-92B5-448C-9C75-E366DF7D9EDA}"/>
              </a:ext>
            </a:extLst>
          </p:cNvPr>
          <p:cNvSpPr txBox="1"/>
          <p:nvPr/>
        </p:nvSpPr>
        <p:spPr>
          <a:xfrm>
            <a:off x="7328487" y="4302099"/>
            <a:ext cx="1773438" cy="646331"/>
          </a:xfrm>
          <a:prstGeom prst="rect">
            <a:avLst/>
          </a:prstGeom>
          <a:solidFill>
            <a:schemeClr val="tx2">
              <a:lumMod val="20000"/>
              <a:lumOff val="80000"/>
            </a:schemeClr>
          </a:solidFill>
        </p:spPr>
        <p:txBody>
          <a:bodyPr wrap="square" rtlCol="0">
            <a:spAutoFit/>
          </a:bodyPr>
          <a:lstStyle/>
          <a:p>
            <a:r>
              <a:rPr lang="it-IT" dirty="0"/>
              <a:t>Comunicazione con Arduino</a:t>
            </a:r>
          </a:p>
        </p:txBody>
      </p:sp>
      <p:cxnSp>
        <p:nvCxnSpPr>
          <p:cNvPr id="27" name="Connettore a gomito 26">
            <a:extLst>
              <a:ext uri="{FF2B5EF4-FFF2-40B4-BE49-F238E27FC236}">
                <a16:creationId xmlns:a16="http://schemas.microsoft.com/office/drawing/2014/main" id="{12C23695-02FA-4F4C-873F-C7EE3BD70F24}"/>
              </a:ext>
            </a:extLst>
          </p:cNvPr>
          <p:cNvCxnSpPr>
            <a:cxnSpLocks/>
          </p:cNvCxnSpPr>
          <p:nvPr/>
        </p:nvCxnSpPr>
        <p:spPr>
          <a:xfrm rot="16200000" flipH="1">
            <a:off x="3632346" y="4455211"/>
            <a:ext cx="1119156" cy="1104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9" name="Rettangolo con angoli arrotondati 28">
            <a:extLst>
              <a:ext uri="{FF2B5EF4-FFF2-40B4-BE49-F238E27FC236}">
                <a16:creationId xmlns:a16="http://schemas.microsoft.com/office/drawing/2014/main" id="{B0720982-5D62-40B6-B64E-A40B42E24EF1}"/>
              </a:ext>
            </a:extLst>
          </p:cNvPr>
          <p:cNvSpPr/>
          <p:nvPr/>
        </p:nvSpPr>
        <p:spPr>
          <a:xfrm>
            <a:off x="3619129" y="5646534"/>
            <a:ext cx="2454599" cy="9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9B1E9F3-9462-4D5B-966E-BC7DADAF8AE5}"/>
              </a:ext>
            </a:extLst>
          </p:cNvPr>
          <p:cNvSpPr txBox="1"/>
          <p:nvPr/>
        </p:nvSpPr>
        <p:spPr>
          <a:xfrm>
            <a:off x="3870711" y="5776129"/>
            <a:ext cx="1951433" cy="646331"/>
          </a:xfrm>
          <a:prstGeom prst="rect">
            <a:avLst/>
          </a:prstGeom>
          <a:solidFill>
            <a:schemeClr val="accent4">
              <a:lumMod val="20000"/>
              <a:lumOff val="80000"/>
            </a:schemeClr>
          </a:solidFill>
        </p:spPr>
        <p:txBody>
          <a:bodyPr wrap="square" rtlCol="0">
            <a:spAutoFit/>
          </a:bodyPr>
          <a:lstStyle/>
          <a:p>
            <a:r>
              <a:rPr lang="it-IT" dirty="0"/>
              <a:t>Struttura per la trasmissione dati</a:t>
            </a:r>
          </a:p>
        </p:txBody>
      </p:sp>
    </p:spTree>
    <p:extLst>
      <p:ext uri="{BB962C8B-B14F-4D97-AF65-F5344CB8AC3E}">
        <p14:creationId xmlns:p14="http://schemas.microsoft.com/office/powerpoint/2010/main" val="259638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ad angolo ripiegato 7">
            <a:extLst>
              <a:ext uri="{FF2B5EF4-FFF2-40B4-BE49-F238E27FC236}">
                <a16:creationId xmlns:a16="http://schemas.microsoft.com/office/drawing/2014/main" id="{F2FB28AA-EEB9-42E8-8409-FA9C40F5725E}"/>
              </a:ext>
            </a:extLst>
          </p:cNvPr>
          <p:cNvSpPr/>
          <p:nvPr/>
        </p:nvSpPr>
        <p:spPr>
          <a:xfrm>
            <a:off x="7800742" y="5494905"/>
            <a:ext cx="4003828" cy="546497"/>
          </a:xfrm>
          <a:prstGeom prst="foldedCorner">
            <a:avLst/>
          </a:prstGeom>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a:t>
            </a:r>
            <a:r>
              <a:rPr lang="en-US" dirty="0" err="1"/>
              <a:t>x+dx</a:t>
            </a:r>
            <a:r>
              <a:rPr lang="en-US" dirty="0"/>
              <a:t>| is less than s return 0</a:t>
            </a:r>
            <a:endParaRPr lang="it-IT" dirty="0"/>
          </a:p>
        </p:txBody>
      </p:sp>
      <p:sp>
        <p:nvSpPr>
          <p:cNvPr id="2" name="Titolo 1">
            <a:extLst>
              <a:ext uri="{FF2B5EF4-FFF2-40B4-BE49-F238E27FC236}">
                <a16:creationId xmlns:a16="http://schemas.microsoft.com/office/drawing/2014/main" id="{5C2EE47D-2320-474E-BB52-E8274810C49C}"/>
              </a:ext>
            </a:extLst>
          </p:cNvPr>
          <p:cNvSpPr>
            <a:spLocks noGrp="1"/>
          </p:cNvSpPr>
          <p:nvPr>
            <p:ph type="title"/>
          </p:nvPr>
        </p:nvSpPr>
        <p:spPr>
          <a:xfrm>
            <a:off x="677333" y="4521"/>
            <a:ext cx="8596668" cy="731395"/>
          </a:xfrm>
        </p:spPr>
        <p:txBody>
          <a:bodyPr anchor="t">
            <a:normAutofit/>
          </a:bodyPr>
          <a:lstStyle/>
          <a:p>
            <a:r>
              <a:rPr lang="it-IT" dirty="0" err="1"/>
              <a:t>UpdateSat</a:t>
            </a:r>
            <a:endParaRPr lang="it-IT" dirty="0"/>
          </a:p>
        </p:txBody>
      </p:sp>
      <p:pic>
        <p:nvPicPr>
          <p:cNvPr id="7" name="Segnaposto contenuto 3">
            <a:extLst>
              <a:ext uri="{FF2B5EF4-FFF2-40B4-BE49-F238E27FC236}">
                <a16:creationId xmlns:a16="http://schemas.microsoft.com/office/drawing/2014/main" id="{881D7832-8FB3-4FBE-9897-81BEE9BF7DF6}"/>
              </a:ext>
            </a:extLst>
          </p:cNvPr>
          <p:cNvPicPr>
            <a:picLocks noChangeAspect="1"/>
          </p:cNvPicPr>
          <p:nvPr/>
        </p:nvPicPr>
        <p:blipFill>
          <a:blip r:embed="rId2"/>
          <a:stretch>
            <a:fillRect/>
          </a:stretch>
        </p:blipFill>
        <p:spPr>
          <a:xfrm>
            <a:off x="297698" y="735916"/>
            <a:ext cx="8457275" cy="4027594"/>
          </a:xfrm>
          <a:prstGeom prst="rect">
            <a:avLst/>
          </a:prstGeom>
        </p:spPr>
      </p:pic>
      <p:sp>
        <p:nvSpPr>
          <p:cNvPr id="9" name="Content Placeholder 8">
            <a:extLst>
              <a:ext uri="{FF2B5EF4-FFF2-40B4-BE49-F238E27FC236}">
                <a16:creationId xmlns:a16="http://schemas.microsoft.com/office/drawing/2014/main" id="{ABC590C8-2785-4234-9250-B572D0FD191F}"/>
              </a:ext>
            </a:extLst>
          </p:cNvPr>
          <p:cNvSpPr>
            <a:spLocks noGrp="1"/>
          </p:cNvSpPr>
          <p:nvPr>
            <p:ph idx="1"/>
          </p:nvPr>
        </p:nvSpPr>
        <p:spPr>
          <a:xfrm>
            <a:off x="297698" y="4880385"/>
            <a:ext cx="6353782" cy="1730752"/>
          </a:xfrm>
          <a:solidFill>
            <a:schemeClr val="tx2">
              <a:lumMod val="20000"/>
              <a:lumOff val="80000"/>
            </a:schemeClr>
          </a:solidFill>
          <a:ln>
            <a:solidFill>
              <a:srgbClr val="C00000"/>
            </a:solidFill>
          </a:ln>
        </p:spPr>
        <p:txBody>
          <a:bodyPr>
            <a:normAutofit/>
          </a:bodyPr>
          <a:lstStyle/>
          <a:p>
            <a:r>
              <a:rPr lang="en-US" dirty="0">
                <a:solidFill>
                  <a:srgbClr val="C00000"/>
                </a:solidFill>
              </a:rPr>
              <a:t>A </a:t>
            </a:r>
            <a:r>
              <a:rPr lang="en-US" dirty="0" err="1">
                <a:solidFill>
                  <a:srgbClr val="C00000"/>
                </a:solidFill>
              </a:rPr>
              <a:t>differenza</a:t>
            </a:r>
            <a:r>
              <a:rPr lang="en-US" dirty="0">
                <a:solidFill>
                  <a:srgbClr val="C00000"/>
                </a:solidFill>
              </a:rPr>
              <a:t> di </a:t>
            </a:r>
            <a:r>
              <a:rPr lang="en-US" dirty="0" err="1">
                <a:solidFill>
                  <a:srgbClr val="C00000"/>
                </a:solidFill>
              </a:rPr>
              <a:t>questa</a:t>
            </a:r>
            <a:r>
              <a:rPr lang="en-US" dirty="0">
                <a:solidFill>
                  <a:srgbClr val="C00000"/>
                </a:solidFill>
              </a:rPr>
              <a:t> </a:t>
            </a:r>
            <a:r>
              <a:rPr lang="en-US" dirty="0" err="1">
                <a:solidFill>
                  <a:srgbClr val="C00000"/>
                </a:solidFill>
              </a:rPr>
              <a:t>UpdateSat,abbiamo</a:t>
            </a:r>
            <a:r>
              <a:rPr lang="en-US" dirty="0">
                <a:solidFill>
                  <a:srgbClr val="C00000"/>
                </a:solidFill>
              </a:rPr>
              <a:t> </a:t>
            </a:r>
            <a:r>
              <a:rPr lang="en-US" dirty="0" err="1">
                <a:solidFill>
                  <a:srgbClr val="C00000"/>
                </a:solidFill>
              </a:rPr>
              <a:t>aggiunto</a:t>
            </a:r>
            <a:r>
              <a:rPr lang="en-US" dirty="0">
                <a:solidFill>
                  <a:srgbClr val="C00000"/>
                </a:solidFill>
              </a:rPr>
              <a:t> un </a:t>
            </a:r>
            <a:r>
              <a:rPr lang="en-US" dirty="0" err="1">
                <a:solidFill>
                  <a:srgbClr val="C00000"/>
                </a:solidFill>
              </a:rPr>
              <a:t>parametro</a:t>
            </a:r>
            <a:r>
              <a:rPr lang="en-US" dirty="0">
                <a:solidFill>
                  <a:srgbClr val="C00000"/>
                </a:solidFill>
              </a:rPr>
              <a:t> ‘</a:t>
            </a:r>
            <a:r>
              <a:rPr lang="en-US" dirty="0" err="1">
                <a:solidFill>
                  <a:srgbClr val="C00000"/>
                </a:solidFill>
              </a:rPr>
              <a:t>s’,di</a:t>
            </a:r>
            <a:r>
              <a:rPr lang="en-US" dirty="0">
                <a:solidFill>
                  <a:srgbClr val="C00000"/>
                </a:solidFill>
              </a:rPr>
              <a:t> “sotto </a:t>
            </a:r>
            <a:r>
              <a:rPr lang="en-US" dirty="0" err="1">
                <a:solidFill>
                  <a:srgbClr val="C00000"/>
                </a:solidFill>
              </a:rPr>
              <a:t>saturazione</a:t>
            </a:r>
            <a:r>
              <a:rPr lang="en-US" dirty="0">
                <a:solidFill>
                  <a:srgbClr val="C00000"/>
                </a:solidFill>
              </a:rPr>
              <a:t>”.</a:t>
            </a:r>
          </a:p>
          <a:p>
            <a:r>
              <a:rPr lang="en-US" dirty="0" err="1">
                <a:solidFill>
                  <a:srgbClr val="C00000"/>
                </a:solidFill>
              </a:rPr>
              <a:t>L’originale</a:t>
            </a:r>
            <a:r>
              <a:rPr lang="en-US" dirty="0">
                <a:solidFill>
                  <a:srgbClr val="C00000"/>
                </a:solidFill>
              </a:rPr>
              <a:t> </a:t>
            </a:r>
            <a:r>
              <a:rPr lang="en-US" dirty="0" err="1">
                <a:solidFill>
                  <a:srgbClr val="C00000"/>
                </a:solidFill>
              </a:rPr>
              <a:t>UpdateSat</a:t>
            </a:r>
            <a:r>
              <a:rPr lang="en-US" dirty="0">
                <a:solidFill>
                  <a:srgbClr val="C00000"/>
                </a:solidFill>
              </a:rPr>
              <a:t> </a:t>
            </a:r>
            <a:r>
              <a:rPr lang="en-US" dirty="0" err="1">
                <a:solidFill>
                  <a:srgbClr val="C00000"/>
                </a:solidFill>
              </a:rPr>
              <a:t>controllava</a:t>
            </a:r>
            <a:r>
              <a:rPr lang="en-US" dirty="0">
                <a:solidFill>
                  <a:srgbClr val="C00000"/>
                </a:solidFill>
              </a:rPr>
              <a:t> </a:t>
            </a:r>
            <a:r>
              <a:rPr lang="en-US" dirty="0" err="1">
                <a:solidFill>
                  <a:srgbClr val="C00000"/>
                </a:solidFill>
              </a:rPr>
              <a:t>soltanto</a:t>
            </a:r>
            <a:r>
              <a:rPr lang="en-US" dirty="0">
                <a:solidFill>
                  <a:srgbClr val="C00000"/>
                </a:solidFill>
              </a:rPr>
              <a:t> </a:t>
            </a:r>
            <a:r>
              <a:rPr lang="en-US" dirty="0" err="1">
                <a:solidFill>
                  <a:srgbClr val="C00000"/>
                </a:solidFill>
              </a:rPr>
              <a:t>il</a:t>
            </a:r>
            <a:r>
              <a:rPr lang="en-US" dirty="0">
                <a:solidFill>
                  <a:srgbClr val="C00000"/>
                </a:solidFill>
              </a:rPr>
              <a:t> </a:t>
            </a:r>
            <a:r>
              <a:rPr lang="en-US" dirty="0" err="1">
                <a:solidFill>
                  <a:srgbClr val="C00000"/>
                </a:solidFill>
              </a:rPr>
              <a:t>caso</a:t>
            </a:r>
            <a:r>
              <a:rPr lang="en-US" dirty="0">
                <a:solidFill>
                  <a:srgbClr val="C00000"/>
                </a:solidFill>
              </a:rPr>
              <a:t> in cui </a:t>
            </a:r>
            <a:r>
              <a:rPr lang="en-US" dirty="0" err="1">
                <a:solidFill>
                  <a:srgbClr val="C00000"/>
                </a:solidFill>
              </a:rPr>
              <a:t>si</a:t>
            </a:r>
            <a:r>
              <a:rPr lang="en-US" dirty="0">
                <a:solidFill>
                  <a:srgbClr val="C00000"/>
                </a:solidFill>
              </a:rPr>
              <a:t> </a:t>
            </a:r>
            <a:r>
              <a:rPr lang="en-US" dirty="0" err="1">
                <a:solidFill>
                  <a:srgbClr val="C00000"/>
                </a:solidFill>
              </a:rPr>
              <a:t>saturava</a:t>
            </a:r>
            <a:r>
              <a:rPr lang="en-US" dirty="0">
                <a:solidFill>
                  <a:srgbClr val="C00000"/>
                </a:solidFill>
              </a:rPr>
              <a:t> in </a:t>
            </a:r>
            <a:r>
              <a:rPr lang="en-US" dirty="0" err="1">
                <a:solidFill>
                  <a:srgbClr val="C00000"/>
                </a:solidFill>
              </a:rPr>
              <a:t>eccesso,mentre</a:t>
            </a:r>
            <a:r>
              <a:rPr lang="en-US" dirty="0">
                <a:solidFill>
                  <a:srgbClr val="C00000"/>
                </a:solidFill>
              </a:rPr>
              <a:t> la </a:t>
            </a:r>
            <a:r>
              <a:rPr lang="en-US" dirty="0" err="1">
                <a:solidFill>
                  <a:srgbClr val="C00000"/>
                </a:solidFill>
              </a:rPr>
              <a:t>nuova</a:t>
            </a:r>
            <a:r>
              <a:rPr lang="en-US" dirty="0">
                <a:solidFill>
                  <a:srgbClr val="C00000"/>
                </a:solidFill>
              </a:rPr>
              <a:t> </a:t>
            </a:r>
            <a:r>
              <a:rPr lang="en-US" dirty="0" err="1">
                <a:solidFill>
                  <a:srgbClr val="C00000"/>
                </a:solidFill>
              </a:rPr>
              <a:t>controlla</a:t>
            </a:r>
            <a:r>
              <a:rPr lang="en-US" dirty="0">
                <a:solidFill>
                  <a:srgbClr val="C00000"/>
                </a:solidFill>
              </a:rPr>
              <a:t> </a:t>
            </a:r>
            <a:r>
              <a:rPr lang="en-US" dirty="0" err="1">
                <a:solidFill>
                  <a:srgbClr val="C00000"/>
                </a:solidFill>
              </a:rPr>
              <a:t>anche</a:t>
            </a:r>
            <a:r>
              <a:rPr lang="en-US" dirty="0">
                <a:solidFill>
                  <a:srgbClr val="C00000"/>
                </a:solidFill>
              </a:rPr>
              <a:t> se </a:t>
            </a:r>
            <a:r>
              <a:rPr lang="en-US" dirty="0" err="1">
                <a:solidFill>
                  <a:srgbClr val="C00000"/>
                </a:solidFill>
              </a:rPr>
              <a:t>l’incremento</a:t>
            </a:r>
            <a:r>
              <a:rPr lang="en-US" dirty="0">
                <a:solidFill>
                  <a:srgbClr val="C00000"/>
                </a:solidFill>
              </a:rPr>
              <a:t> </a:t>
            </a:r>
            <a:r>
              <a:rPr lang="en-US" dirty="0" err="1">
                <a:solidFill>
                  <a:srgbClr val="C00000"/>
                </a:solidFill>
              </a:rPr>
              <a:t>dell’integrale</a:t>
            </a:r>
            <a:r>
              <a:rPr lang="en-US" dirty="0">
                <a:solidFill>
                  <a:srgbClr val="C00000"/>
                </a:solidFill>
              </a:rPr>
              <a:t> è </a:t>
            </a:r>
            <a:r>
              <a:rPr lang="en-US" dirty="0" err="1">
                <a:solidFill>
                  <a:srgbClr val="C00000"/>
                </a:solidFill>
              </a:rPr>
              <a:t>troppo</a:t>
            </a:r>
            <a:r>
              <a:rPr lang="en-US" dirty="0">
                <a:solidFill>
                  <a:srgbClr val="C00000"/>
                </a:solidFill>
              </a:rPr>
              <a:t> piccolo.</a:t>
            </a:r>
          </a:p>
        </p:txBody>
      </p:sp>
      <p:sp>
        <p:nvSpPr>
          <p:cNvPr id="5" name="Freccia in giù 4">
            <a:extLst>
              <a:ext uri="{FF2B5EF4-FFF2-40B4-BE49-F238E27FC236}">
                <a16:creationId xmlns:a16="http://schemas.microsoft.com/office/drawing/2014/main" id="{6C9B8460-9634-4374-B6F6-CA693BF1E9D3}"/>
              </a:ext>
            </a:extLst>
          </p:cNvPr>
          <p:cNvSpPr/>
          <p:nvPr/>
        </p:nvSpPr>
        <p:spPr>
          <a:xfrm rot="16200000">
            <a:off x="6287099" y="5399730"/>
            <a:ext cx="1775534" cy="736846"/>
          </a:xfrm>
          <a:prstGeom prst="downArrow">
            <a:avLst/>
          </a:prstGeom>
          <a:solidFill>
            <a:srgbClr val="FFC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6433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787CB-30DE-49B2-935C-8A836F2A58FD}"/>
              </a:ext>
            </a:extLst>
          </p:cNvPr>
          <p:cNvSpPr>
            <a:spLocks noGrp="1"/>
          </p:cNvSpPr>
          <p:nvPr>
            <p:ph type="title"/>
          </p:nvPr>
        </p:nvSpPr>
        <p:spPr>
          <a:xfrm>
            <a:off x="655392" y="626962"/>
            <a:ext cx="8596668" cy="801950"/>
          </a:xfrm>
        </p:spPr>
        <p:txBody>
          <a:bodyPr/>
          <a:lstStyle/>
          <a:p>
            <a:r>
              <a:rPr lang="it-IT" dirty="0"/>
              <a:t>La Derivata sperimentale</a:t>
            </a:r>
          </a:p>
        </p:txBody>
      </p:sp>
      <p:cxnSp>
        <p:nvCxnSpPr>
          <p:cNvPr id="6" name="Connettore 2 5">
            <a:extLst>
              <a:ext uri="{FF2B5EF4-FFF2-40B4-BE49-F238E27FC236}">
                <a16:creationId xmlns:a16="http://schemas.microsoft.com/office/drawing/2014/main" id="{FEEE9BEF-CC7C-4C2A-80C0-0627233D539B}"/>
              </a:ext>
            </a:extLst>
          </p:cNvPr>
          <p:cNvCxnSpPr>
            <a:cxnSpLocks/>
          </p:cNvCxnSpPr>
          <p:nvPr/>
        </p:nvCxnSpPr>
        <p:spPr>
          <a:xfrm flipV="1">
            <a:off x="1154097" y="5458521"/>
            <a:ext cx="53058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30673F2-B5D3-472F-87A1-6EF4B6ADEAF3}"/>
              </a:ext>
            </a:extLst>
          </p:cNvPr>
          <p:cNvCxnSpPr>
            <a:cxnSpLocks/>
          </p:cNvCxnSpPr>
          <p:nvPr/>
        </p:nvCxnSpPr>
        <p:spPr>
          <a:xfrm flipV="1">
            <a:off x="1154097" y="1988598"/>
            <a:ext cx="0" cy="346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igura a mano libera: forma 13">
            <a:extLst>
              <a:ext uri="{FF2B5EF4-FFF2-40B4-BE49-F238E27FC236}">
                <a16:creationId xmlns:a16="http://schemas.microsoft.com/office/drawing/2014/main" id="{2B89F376-C803-49CA-BC69-3CD3BD735F57}"/>
              </a:ext>
            </a:extLst>
          </p:cNvPr>
          <p:cNvSpPr/>
          <p:nvPr/>
        </p:nvSpPr>
        <p:spPr>
          <a:xfrm>
            <a:off x="1227999" y="3043394"/>
            <a:ext cx="4504094" cy="2849731"/>
          </a:xfrm>
          <a:custGeom>
            <a:avLst/>
            <a:gdLst>
              <a:gd name="connsiteX0" fmla="*/ 0 w 4173362"/>
              <a:gd name="connsiteY0" fmla="*/ 0 h 2849732"/>
              <a:gd name="connsiteX1" fmla="*/ 630315 w 4173362"/>
              <a:gd name="connsiteY1" fmla="*/ 674703 h 2849732"/>
              <a:gd name="connsiteX2" fmla="*/ 1811045 w 4173362"/>
              <a:gd name="connsiteY2" fmla="*/ 443884 h 2849732"/>
              <a:gd name="connsiteX3" fmla="*/ 2237173 w 4173362"/>
              <a:gd name="connsiteY3" fmla="*/ 1669002 h 2849732"/>
              <a:gd name="connsiteX4" fmla="*/ 3018408 w 4173362"/>
              <a:gd name="connsiteY4" fmla="*/ 1322773 h 2849732"/>
              <a:gd name="connsiteX5" fmla="*/ 3382392 w 4173362"/>
              <a:gd name="connsiteY5" fmla="*/ 1722268 h 2849732"/>
              <a:gd name="connsiteX6" fmla="*/ 3728621 w 4173362"/>
              <a:gd name="connsiteY6" fmla="*/ 1447061 h 2849732"/>
              <a:gd name="connsiteX7" fmla="*/ 4092606 w 4173362"/>
              <a:gd name="connsiteY7" fmla="*/ 2787589 h 2849732"/>
              <a:gd name="connsiteX8" fmla="*/ 4172505 w 4173362"/>
              <a:gd name="connsiteY8" fmla="*/ 2343705 h 2849732"/>
              <a:gd name="connsiteX9" fmla="*/ 4136994 w 4173362"/>
              <a:gd name="connsiteY9" fmla="*/ 2849732 h 2849732"/>
              <a:gd name="connsiteX10" fmla="*/ 4136994 w 4173362"/>
              <a:gd name="connsiteY10" fmla="*/ 2849732 h 284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3362" h="2849732">
                <a:moveTo>
                  <a:pt x="0" y="0"/>
                </a:moveTo>
                <a:cubicBezTo>
                  <a:pt x="164237" y="300361"/>
                  <a:pt x="328474" y="600722"/>
                  <a:pt x="630315" y="674703"/>
                </a:cubicBezTo>
                <a:cubicBezTo>
                  <a:pt x="932156" y="748684"/>
                  <a:pt x="1543235" y="278168"/>
                  <a:pt x="1811045" y="443884"/>
                </a:cubicBezTo>
                <a:cubicBezTo>
                  <a:pt x="2078855" y="609601"/>
                  <a:pt x="2035946" y="1522521"/>
                  <a:pt x="2237173" y="1669002"/>
                </a:cubicBezTo>
                <a:cubicBezTo>
                  <a:pt x="2438400" y="1815483"/>
                  <a:pt x="2827538" y="1313895"/>
                  <a:pt x="3018408" y="1322773"/>
                </a:cubicBezTo>
                <a:cubicBezTo>
                  <a:pt x="3209278" y="1331651"/>
                  <a:pt x="3264023" y="1701553"/>
                  <a:pt x="3382392" y="1722268"/>
                </a:cubicBezTo>
                <a:cubicBezTo>
                  <a:pt x="3500761" y="1742983"/>
                  <a:pt x="3610252" y="1269508"/>
                  <a:pt x="3728621" y="1447061"/>
                </a:cubicBezTo>
                <a:cubicBezTo>
                  <a:pt x="3846990" y="1624615"/>
                  <a:pt x="4018625" y="2638148"/>
                  <a:pt x="4092606" y="2787589"/>
                </a:cubicBezTo>
                <a:cubicBezTo>
                  <a:pt x="4166587" y="2937030"/>
                  <a:pt x="4165107" y="2333348"/>
                  <a:pt x="4172505" y="2343705"/>
                </a:cubicBezTo>
                <a:cubicBezTo>
                  <a:pt x="4179903" y="2354062"/>
                  <a:pt x="4136994" y="2849732"/>
                  <a:pt x="4136994" y="2849732"/>
                </a:cubicBezTo>
                <a:lnTo>
                  <a:pt x="4136994" y="2849732"/>
                </a:lnTo>
              </a:path>
            </a:pathLst>
          </a:custGeom>
          <a:noFill/>
          <a:ln>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3" name="Connettore diritto 32">
            <a:extLst>
              <a:ext uri="{FF2B5EF4-FFF2-40B4-BE49-F238E27FC236}">
                <a16:creationId xmlns:a16="http://schemas.microsoft.com/office/drawing/2014/main" id="{7235E171-5ACF-43B3-B57F-DAA57414283F}"/>
              </a:ext>
            </a:extLst>
          </p:cNvPr>
          <p:cNvCxnSpPr>
            <a:cxnSpLocks/>
          </p:cNvCxnSpPr>
          <p:nvPr/>
        </p:nvCxnSpPr>
        <p:spPr>
          <a:xfrm>
            <a:off x="1413910" y="3076589"/>
            <a:ext cx="509839" cy="1238216"/>
          </a:xfrm>
          <a:prstGeom prst="line">
            <a:avLst/>
          </a:prstGeom>
          <a:ln>
            <a:solidFill>
              <a:srgbClr val="FF0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F5E025D4-DB0F-4334-8F4A-9D080797D6B4}"/>
              </a:ext>
            </a:extLst>
          </p:cNvPr>
          <p:cNvCxnSpPr>
            <a:cxnSpLocks/>
            <a:stCxn id="25" idx="2"/>
            <a:endCxn id="24" idx="4"/>
          </p:cNvCxnSpPr>
          <p:nvPr/>
        </p:nvCxnSpPr>
        <p:spPr>
          <a:xfrm flipH="1">
            <a:off x="1966911" y="3143651"/>
            <a:ext cx="733681" cy="1188630"/>
          </a:xfrm>
          <a:prstGeom prst="line">
            <a:avLst/>
          </a:prstGeom>
          <a:ln>
            <a:solidFill>
              <a:srgbClr val="FF0000"/>
            </a:solidFill>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BE9EA1B6-5F9F-4C1C-8B4F-CF739057FA56}"/>
              </a:ext>
            </a:extLst>
          </p:cNvPr>
          <p:cNvPicPr>
            <a:picLocks noChangeAspect="1"/>
          </p:cNvPicPr>
          <p:nvPr/>
        </p:nvPicPr>
        <p:blipFill>
          <a:blip r:embed="rId2"/>
          <a:stretch>
            <a:fillRect/>
          </a:stretch>
        </p:blipFill>
        <p:spPr>
          <a:xfrm flipV="1">
            <a:off x="3085325" y="3868503"/>
            <a:ext cx="591199" cy="368037"/>
          </a:xfrm>
          <a:prstGeom prst="rect">
            <a:avLst/>
          </a:prstGeom>
          <a:effectLst>
            <a:glow rad="101600">
              <a:schemeClr val="accent4">
                <a:satMod val="175000"/>
                <a:alpha val="40000"/>
              </a:schemeClr>
            </a:glow>
          </a:effectLst>
        </p:spPr>
      </p:pic>
      <p:pic>
        <p:nvPicPr>
          <p:cNvPr id="40" name="Immagine 39">
            <a:extLst>
              <a:ext uri="{FF2B5EF4-FFF2-40B4-BE49-F238E27FC236}">
                <a16:creationId xmlns:a16="http://schemas.microsoft.com/office/drawing/2014/main" id="{21A97743-3CCB-4FEF-8D98-269D0293EAD6}"/>
              </a:ext>
            </a:extLst>
          </p:cNvPr>
          <p:cNvPicPr>
            <a:picLocks noChangeAspect="1"/>
          </p:cNvPicPr>
          <p:nvPr/>
        </p:nvPicPr>
        <p:blipFill>
          <a:blip r:embed="rId3"/>
          <a:stretch>
            <a:fillRect/>
          </a:stretch>
        </p:blipFill>
        <p:spPr>
          <a:xfrm>
            <a:off x="2746271" y="3111616"/>
            <a:ext cx="332230" cy="795808"/>
          </a:xfrm>
          <a:prstGeom prst="rect">
            <a:avLst/>
          </a:prstGeom>
          <a:effectLst>
            <a:glow rad="139700">
              <a:schemeClr val="accent4">
                <a:satMod val="175000"/>
                <a:alpha val="40000"/>
              </a:schemeClr>
            </a:glow>
          </a:effectLst>
        </p:spPr>
      </p:pic>
      <p:pic>
        <p:nvPicPr>
          <p:cNvPr id="41" name="Immagine 40">
            <a:extLst>
              <a:ext uri="{FF2B5EF4-FFF2-40B4-BE49-F238E27FC236}">
                <a16:creationId xmlns:a16="http://schemas.microsoft.com/office/drawing/2014/main" id="{3506A87D-B3CB-4CD2-8B2C-525968D57A11}"/>
              </a:ext>
            </a:extLst>
          </p:cNvPr>
          <p:cNvPicPr>
            <a:picLocks noChangeAspect="1"/>
          </p:cNvPicPr>
          <p:nvPr/>
        </p:nvPicPr>
        <p:blipFill>
          <a:blip r:embed="rId3"/>
          <a:stretch>
            <a:fillRect/>
          </a:stretch>
        </p:blipFill>
        <p:spPr>
          <a:xfrm>
            <a:off x="3764132" y="4259009"/>
            <a:ext cx="1051737" cy="802524"/>
          </a:xfrm>
          <a:prstGeom prst="rect">
            <a:avLst/>
          </a:prstGeom>
          <a:effectLst>
            <a:glow rad="139700">
              <a:schemeClr val="accent4">
                <a:satMod val="175000"/>
                <a:alpha val="40000"/>
              </a:schemeClr>
            </a:glow>
          </a:effectLst>
        </p:spPr>
      </p:pic>
      <p:cxnSp>
        <p:nvCxnSpPr>
          <p:cNvPr id="45" name="Connettore diritto 44">
            <a:extLst>
              <a:ext uri="{FF2B5EF4-FFF2-40B4-BE49-F238E27FC236}">
                <a16:creationId xmlns:a16="http://schemas.microsoft.com/office/drawing/2014/main" id="{419EA0F5-B9C4-4028-8CEE-054E7B5A0A08}"/>
              </a:ext>
            </a:extLst>
          </p:cNvPr>
          <p:cNvCxnSpPr>
            <a:cxnSpLocks/>
            <a:stCxn id="22" idx="4"/>
          </p:cNvCxnSpPr>
          <p:nvPr/>
        </p:nvCxnSpPr>
        <p:spPr>
          <a:xfrm>
            <a:off x="1411563" y="3111616"/>
            <a:ext cx="3404306" cy="1949916"/>
          </a:xfrm>
          <a:prstGeom prst="line">
            <a:avLst/>
          </a:prstGeom>
          <a:ln>
            <a:solidFill>
              <a:srgbClr val="0070C0"/>
            </a:solidFill>
          </a:ln>
          <a:effectLst>
            <a:glow rad="101600">
              <a:srgbClr val="00B0F0">
                <a:alpha val="60000"/>
              </a:srgbClr>
            </a:glow>
          </a:effectLst>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51" name="Freccia in giù 50">
            <a:extLst>
              <a:ext uri="{FF2B5EF4-FFF2-40B4-BE49-F238E27FC236}">
                <a16:creationId xmlns:a16="http://schemas.microsoft.com/office/drawing/2014/main" id="{1FB7BC5B-8D3D-4744-AC70-4D6E697B9D7B}"/>
              </a:ext>
            </a:extLst>
          </p:cNvPr>
          <p:cNvSpPr/>
          <p:nvPr/>
        </p:nvSpPr>
        <p:spPr>
          <a:xfrm>
            <a:off x="4726486" y="5178267"/>
            <a:ext cx="227240" cy="938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in giù 51">
            <a:extLst>
              <a:ext uri="{FF2B5EF4-FFF2-40B4-BE49-F238E27FC236}">
                <a16:creationId xmlns:a16="http://schemas.microsoft.com/office/drawing/2014/main" id="{76227477-5FF7-4B82-8F3E-F76378CA958C}"/>
              </a:ext>
            </a:extLst>
          </p:cNvPr>
          <p:cNvSpPr/>
          <p:nvPr/>
        </p:nvSpPr>
        <p:spPr>
          <a:xfrm>
            <a:off x="1306003" y="3400511"/>
            <a:ext cx="227240" cy="2716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CasellaDiTesto 52">
            <a:extLst>
              <a:ext uri="{FF2B5EF4-FFF2-40B4-BE49-F238E27FC236}">
                <a16:creationId xmlns:a16="http://schemas.microsoft.com/office/drawing/2014/main" id="{580A1428-D641-49A9-9227-8852B7F250CF}"/>
              </a:ext>
            </a:extLst>
          </p:cNvPr>
          <p:cNvSpPr txBox="1"/>
          <p:nvPr/>
        </p:nvSpPr>
        <p:spPr>
          <a:xfrm>
            <a:off x="4462805" y="6135962"/>
            <a:ext cx="754602" cy="369332"/>
          </a:xfrm>
          <a:prstGeom prst="rect">
            <a:avLst/>
          </a:prstGeom>
          <a:noFill/>
        </p:spPr>
        <p:txBody>
          <a:bodyPr wrap="square" rtlCol="0">
            <a:spAutoFit/>
          </a:bodyPr>
          <a:lstStyle/>
          <a:p>
            <a:r>
              <a:rPr lang="it-IT" b="1" dirty="0"/>
              <a:t>NOW</a:t>
            </a:r>
          </a:p>
        </p:txBody>
      </p:sp>
      <p:sp>
        <p:nvSpPr>
          <p:cNvPr id="54" name="CasellaDiTesto 53">
            <a:extLst>
              <a:ext uri="{FF2B5EF4-FFF2-40B4-BE49-F238E27FC236}">
                <a16:creationId xmlns:a16="http://schemas.microsoft.com/office/drawing/2014/main" id="{2E3F6168-ED9F-4EF6-9DCF-CAD5DF432EF2}"/>
              </a:ext>
            </a:extLst>
          </p:cNvPr>
          <p:cNvSpPr txBox="1"/>
          <p:nvPr/>
        </p:nvSpPr>
        <p:spPr>
          <a:xfrm>
            <a:off x="886862" y="6099584"/>
            <a:ext cx="1178119" cy="369332"/>
          </a:xfrm>
          <a:prstGeom prst="rect">
            <a:avLst/>
          </a:prstGeom>
          <a:noFill/>
        </p:spPr>
        <p:txBody>
          <a:bodyPr wrap="square" rtlCol="0">
            <a:spAutoFit/>
          </a:bodyPr>
          <a:lstStyle/>
          <a:p>
            <a:r>
              <a:rPr lang="it-IT" b="1" dirty="0"/>
              <a:t>HISTORY</a:t>
            </a:r>
          </a:p>
        </p:txBody>
      </p:sp>
      <p:cxnSp>
        <p:nvCxnSpPr>
          <p:cNvPr id="56" name="Connettore a gomito 55">
            <a:extLst>
              <a:ext uri="{FF2B5EF4-FFF2-40B4-BE49-F238E27FC236}">
                <a16:creationId xmlns:a16="http://schemas.microsoft.com/office/drawing/2014/main" id="{C25EFD94-B60A-43C3-B47D-923AD5F32448}"/>
              </a:ext>
            </a:extLst>
          </p:cNvPr>
          <p:cNvCxnSpPr/>
          <p:nvPr/>
        </p:nvCxnSpPr>
        <p:spPr>
          <a:xfrm rot="5400000">
            <a:off x="2203644" y="5017907"/>
            <a:ext cx="1817076" cy="372863"/>
          </a:xfrm>
          <a:prstGeom prst="bentConnector3">
            <a:avLst/>
          </a:prstGeom>
          <a:ln w="57150">
            <a:solidFill>
              <a:srgbClr val="00B0F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5FE00F94-2818-497D-9862-A3CE3F2B7629}"/>
              </a:ext>
            </a:extLst>
          </p:cNvPr>
          <p:cNvSpPr txBox="1"/>
          <p:nvPr/>
        </p:nvSpPr>
        <p:spPr>
          <a:xfrm>
            <a:off x="1952384" y="6051737"/>
            <a:ext cx="2459101"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rgbClr val="00B0F0"/>
            </a:solidFill>
          </a:ln>
        </p:spPr>
        <p:txBody>
          <a:bodyPr wrap="square" rtlCol="0">
            <a:spAutoFit/>
          </a:bodyPr>
          <a:lstStyle/>
          <a:p>
            <a:r>
              <a:rPr lang="it-IT" sz="1600" dirty="0"/>
              <a:t>[Y(NOW)-Y(HISTORY)]/</a:t>
            </a:r>
            <a:r>
              <a:rPr lang="it-IT" sz="1600" dirty="0" err="1"/>
              <a:t>dt</a:t>
            </a:r>
            <a:endParaRPr lang="it-IT" sz="1600" dirty="0"/>
          </a:p>
        </p:txBody>
      </p:sp>
      <p:sp>
        <p:nvSpPr>
          <p:cNvPr id="58" name="CasellaDiTesto 57">
            <a:extLst>
              <a:ext uri="{FF2B5EF4-FFF2-40B4-BE49-F238E27FC236}">
                <a16:creationId xmlns:a16="http://schemas.microsoft.com/office/drawing/2014/main" id="{F1F9474A-2F5F-41A1-B04A-6E37E8087279}"/>
              </a:ext>
            </a:extLst>
          </p:cNvPr>
          <p:cNvSpPr txBox="1"/>
          <p:nvPr/>
        </p:nvSpPr>
        <p:spPr>
          <a:xfrm>
            <a:off x="3613547" y="2260638"/>
            <a:ext cx="5229636" cy="1477328"/>
          </a:xfrm>
          <a:prstGeom prst="rect">
            <a:avLst/>
          </a:prstGeom>
          <a:noFill/>
          <a:ln>
            <a:solidFill>
              <a:schemeClr val="tx1"/>
            </a:solidFill>
          </a:ln>
        </p:spPr>
        <p:txBody>
          <a:bodyPr wrap="square" rtlCol="0">
            <a:spAutoFit/>
          </a:bodyPr>
          <a:lstStyle/>
          <a:p>
            <a:r>
              <a:rPr lang="it-IT" dirty="0"/>
              <a:t>Abbiamo preso 2 campionamenti abbastanza distanti perché con l’aumentare del tempo l’angolo che ne viene fuori è molto meno dipendente dagli errori di misura.</a:t>
            </a:r>
          </a:p>
          <a:p>
            <a:endParaRPr lang="it-IT" dirty="0"/>
          </a:p>
        </p:txBody>
      </p:sp>
      <p:pic>
        <p:nvPicPr>
          <p:cNvPr id="27" name="Immagine 26">
            <a:extLst>
              <a:ext uri="{FF2B5EF4-FFF2-40B4-BE49-F238E27FC236}">
                <a16:creationId xmlns:a16="http://schemas.microsoft.com/office/drawing/2014/main" id="{452A703F-5277-4F03-B1CE-47EBEDE1D122}"/>
              </a:ext>
            </a:extLst>
          </p:cNvPr>
          <p:cNvPicPr>
            <a:picLocks noChangeAspect="1"/>
          </p:cNvPicPr>
          <p:nvPr/>
        </p:nvPicPr>
        <p:blipFill>
          <a:blip r:embed="rId4"/>
          <a:stretch>
            <a:fillRect/>
          </a:stretch>
        </p:blipFill>
        <p:spPr>
          <a:xfrm>
            <a:off x="3693136" y="4186115"/>
            <a:ext cx="134124" cy="134124"/>
          </a:xfrm>
          <a:prstGeom prst="rect">
            <a:avLst/>
          </a:prstGeom>
        </p:spPr>
      </p:pic>
      <p:pic>
        <p:nvPicPr>
          <p:cNvPr id="25" name="Segnaposto contenuto 24">
            <a:extLst>
              <a:ext uri="{FF2B5EF4-FFF2-40B4-BE49-F238E27FC236}">
                <a16:creationId xmlns:a16="http://schemas.microsoft.com/office/drawing/2014/main" id="{B7A9FB43-FD56-4E10-8CC6-A8F0F29390DA}"/>
              </a:ext>
            </a:extLst>
          </p:cNvPr>
          <p:cNvPicPr>
            <a:picLocks noGrp="1" noChangeAspect="1"/>
          </p:cNvPicPr>
          <p:nvPr>
            <p:ph idx="1"/>
          </p:nvPr>
        </p:nvPicPr>
        <p:blipFill>
          <a:blip r:embed="rId4"/>
          <a:stretch>
            <a:fillRect/>
          </a:stretch>
        </p:blipFill>
        <p:spPr>
          <a:xfrm>
            <a:off x="2633530" y="3009527"/>
            <a:ext cx="134124" cy="134124"/>
          </a:xfrm>
          <a:prstGeom prst="rect">
            <a:avLst/>
          </a:prstGeom>
        </p:spPr>
      </p:pic>
      <p:sp>
        <p:nvSpPr>
          <p:cNvPr id="22" name="Ovale 21">
            <a:extLst>
              <a:ext uri="{FF2B5EF4-FFF2-40B4-BE49-F238E27FC236}">
                <a16:creationId xmlns:a16="http://schemas.microsoft.com/office/drawing/2014/main" id="{DF92BA0B-49B2-4E35-BF80-5D616023EA6E}"/>
              </a:ext>
            </a:extLst>
          </p:cNvPr>
          <p:cNvSpPr/>
          <p:nvPr/>
        </p:nvSpPr>
        <p:spPr>
          <a:xfrm>
            <a:off x="1347204" y="2991772"/>
            <a:ext cx="128718" cy="119844"/>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C990F8E6-8FE4-463E-AA3B-D8A2DC765227}"/>
              </a:ext>
            </a:extLst>
          </p:cNvPr>
          <p:cNvSpPr/>
          <p:nvPr/>
        </p:nvSpPr>
        <p:spPr>
          <a:xfrm>
            <a:off x="1909210" y="4216885"/>
            <a:ext cx="115402" cy="115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5AD83A60-6254-45CC-8A71-1239B398DAE6}"/>
              </a:ext>
            </a:extLst>
          </p:cNvPr>
          <p:cNvPicPr>
            <a:picLocks noChangeAspect="1"/>
          </p:cNvPicPr>
          <p:nvPr/>
        </p:nvPicPr>
        <p:blipFill>
          <a:blip r:embed="rId4"/>
          <a:stretch>
            <a:fillRect/>
          </a:stretch>
        </p:blipFill>
        <p:spPr>
          <a:xfrm>
            <a:off x="3001651" y="3781887"/>
            <a:ext cx="134124" cy="134124"/>
          </a:xfrm>
          <a:prstGeom prst="rect">
            <a:avLst/>
          </a:prstGeom>
        </p:spPr>
      </p:pic>
      <p:pic>
        <p:nvPicPr>
          <p:cNvPr id="28" name="Immagine 27">
            <a:extLst>
              <a:ext uri="{FF2B5EF4-FFF2-40B4-BE49-F238E27FC236}">
                <a16:creationId xmlns:a16="http://schemas.microsoft.com/office/drawing/2014/main" id="{0E0007D9-970B-4110-A452-AAE10D83B59B}"/>
              </a:ext>
            </a:extLst>
          </p:cNvPr>
          <p:cNvPicPr>
            <a:picLocks noChangeAspect="1"/>
          </p:cNvPicPr>
          <p:nvPr/>
        </p:nvPicPr>
        <p:blipFill>
          <a:blip r:embed="rId4"/>
          <a:stretch>
            <a:fillRect/>
          </a:stretch>
        </p:blipFill>
        <p:spPr>
          <a:xfrm>
            <a:off x="4745644" y="4991307"/>
            <a:ext cx="140451" cy="140451"/>
          </a:xfrm>
          <a:prstGeom prst="rect">
            <a:avLst/>
          </a:prstGeom>
        </p:spPr>
      </p:pic>
    </p:spTree>
    <p:extLst>
      <p:ext uri="{BB962C8B-B14F-4D97-AF65-F5344CB8AC3E}">
        <p14:creationId xmlns:p14="http://schemas.microsoft.com/office/powerpoint/2010/main" val="2875781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EABC6-D939-4FBA-8091-EE9D384635F7}"/>
              </a:ext>
            </a:extLst>
          </p:cNvPr>
          <p:cNvSpPr>
            <a:spLocks noGrp="1"/>
          </p:cNvSpPr>
          <p:nvPr>
            <p:ph type="title"/>
          </p:nvPr>
        </p:nvSpPr>
        <p:spPr>
          <a:xfrm>
            <a:off x="677334" y="334392"/>
            <a:ext cx="2483116" cy="775317"/>
          </a:xfrm>
        </p:spPr>
        <p:txBody>
          <a:bodyPr/>
          <a:lstStyle/>
          <a:p>
            <a:r>
              <a:rPr lang="it-IT" dirty="0" err="1"/>
              <a:t>Deadzone</a:t>
            </a:r>
            <a:endParaRPr lang="it-IT" dirty="0"/>
          </a:p>
        </p:txBody>
      </p:sp>
      <p:sp>
        <p:nvSpPr>
          <p:cNvPr id="3" name="Segnaposto contenuto 2">
            <a:extLst>
              <a:ext uri="{FF2B5EF4-FFF2-40B4-BE49-F238E27FC236}">
                <a16:creationId xmlns:a16="http://schemas.microsoft.com/office/drawing/2014/main" id="{F2D8DDB8-31A1-45CF-BC60-733864734F51}"/>
              </a:ext>
            </a:extLst>
          </p:cNvPr>
          <p:cNvSpPr>
            <a:spLocks noGrp="1"/>
          </p:cNvSpPr>
          <p:nvPr>
            <p:ph idx="1"/>
          </p:nvPr>
        </p:nvSpPr>
        <p:spPr>
          <a:xfrm>
            <a:off x="3778138" y="1109709"/>
            <a:ext cx="4465469" cy="4931653"/>
          </a:xfrm>
        </p:spPr>
        <p:txBody>
          <a:bodyPr/>
          <a:lstStyle/>
          <a:p>
            <a:pPr marL="0" indent="0">
              <a:buNone/>
            </a:pPr>
            <a:r>
              <a:rPr lang="it-IT" dirty="0"/>
              <a:t>La </a:t>
            </a:r>
            <a:r>
              <a:rPr lang="it-IT" dirty="0" err="1"/>
              <a:t>deadzone</a:t>
            </a:r>
            <a:r>
              <a:rPr lang="it-IT" dirty="0"/>
              <a:t> è una problematica dei motori.</a:t>
            </a:r>
          </a:p>
          <a:p>
            <a:pPr marL="0" indent="0">
              <a:buNone/>
            </a:pPr>
            <a:r>
              <a:rPr lang="it-IT" dirty="0"/>
              <a:t>E’ un intervallo per il quale il sistema restituisce 0 in output per ogni input ricevuto.</a:t>
            </a:r>
          </a:p>
          <a:p>
            <a:pPr marL="0" indent="0">
              <a:buNone/>
            </a:pPr>
            <a:r>
              <a:rPr lang="it-IT" dirty="0"/>
              <a:t>Al di fuori della </a:t>
            </a:r>
            <a:r>
              <a:rPr lang="it-IT" dirty="0" err="1"/>
              <a:t>deadzone</a:t>
            </a:r>
            <a:r>
              <a:rPr lang="it-IT" dirty="0"/>
              <a:t> ci sarà un’uscita diversa da 0.</a:t>
            </a:r>
          </a:p>
          <a:p>
            <a:pPr marL="0" indent="0">
              <a:buNone/>
            </a:pPr>
            <a:r>
              <a:rPr lang="it-IT" dirty="0"/>
              <a:t>La figura 8 è una approssimazione mentre la fig9 è una visione realistica.</a:t>
            </a:r>
          </a:p>
          <a:p>
            <a:pPr marL="0" indent="0">
              <a:buNone/>
            </a:pPr>
            <a:r>
              <a:rPr lang="it-IT" dirty="0"/>
              <a:t>Per semplicità di codice abbiamo approssimato come qui</a:t>
            </a:r>
          </a:p>
          <a:p>
            <a:pPr marL="0" indent="0">
              <a:buNone/>
            </a:pPr>
            <a:r>
              <a:rPr lang="it-IT" dirty="0"/>
              <a:t>Si può vedere la saturazione unita alla </a:t>
            </a:r>
            <a:r>
              <a:rPr lang="it-IT" dirty="0" err="1"/>
              <a:t>deadzone</a:t>
            </a:r>
            <a:r>
              <a:rPr lang="it-IT" dirty="0"/>
              <a:t>.</a:t>
            </a:r>
          </a:p>
        </p:txBody>
      </p:sp>
      <p:pic>
        <p:nvPicPr>
          <p:cNvPr id="1026" name="Picture 2" descr="Immagine correlata">
            <a:extLst>
              <a:ext uri="{FF2B5EF4-FFF2-40B4-BE49-F238E27FC236}">
                <a16:creationId xmlns:a16="http://schemas.microsoft.com/office/drawing/2014/main" id="{88D53B41-3467-499C-BE29-57FFCEA44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2" t="11908" r="19009" b="8220"/>
          <a:stretch/>
        </p:blipFill>
        <p:spPr bwMode="auto">
          <a:xfrm>
            <a:off x="677334" y="976436"/>
            <a:ext cx="3100804" cy="54776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orrelata">
            <a:extLst>
              <a:ext uri="{FF2B5EF4-FFF2-40B4-BE49-F238E27FC236}">
                <a16:creationId xmlns:a16="http://schemas.microsoft.com/office/drawing/2014/main" id="{EE4F5178-D87A-4F6F-A253-4EEF9409C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575" y="2745665"/>
            <a:ext cx="4237038" cy="4112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DF77C78-004C-4149-B26A-8437E38AA1A2}"/>
              </a:ext>
            </a:extLst>
          </p:cNvPr>
          <p:cNvCxnSpPr/>
          <p:nvPr/>
        </p:nvCxnSpPr>
        <p:spPr>
          <a:xfrm>
            <a:off x="6683952" y="4507576"/>
            <a:ext cx="2009775" cy="9525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3576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D7D18-30C9-4C96-8944-CC9146C8A012}"/>
              </a:ext>
            </a:extLst>
          </p:cNvPr>
          <p:cNvSpPr>
            <a:spLocks noGrp="1"/>
          </p:cNvSpPr>
          <p:nvPr>
            <p:ph type="title"/>
          </p:nvPr>
        </p:nvSpPr>
        <p:spPr>
          <a:xfrm>
            <a:off x="648714" y="287071"/>
            <a:ext cx="8596668" cy="784194"/>
          </a:xfrm>
        </p:spPr>
        <p:txBody>
          <a:bodyPr anchor="t">
            <a:normAutofit/>
          </a:bodyPr>
          <a:lstStyle/>
          <a:p>
            <a:r>
              <a:rPr lang="it-IT" dirty="0"/>
              <a:t>Filtro </a:t>
            </a:r>
            <a:r>
              <a:rPr lang="it-IT" dirty="0" err="1"/>
              <a:t>antiDeadzone</a:t>
            </a:r>
            <a:endParaRPr lang="it-IT" dirty="0"/>
          </a:p>
        </p:txBody>
      </p:sp>
      <p:pic>
        <p:nvPicPr>
          <p:cNvPr id="5" name="Immagine 4">
            <a:extLst>
              <a:ext uri="{FF2B5EF4-FFF2-40B4-BE49-F238E27FC236}">
                <a16:creationId xmlns:a16="http://schemas.microsoft.com/office/drawing/2014/main" id="{BA849357-C204-4580-BFC5-2610533F49DC}"/>
              </a:ext>
            </a:extLst>
          </p:cNvPr>
          <p:cNvPicPr>
            <a:picLocks noChangeAspect="1"/>
          </p:cNvPicPr>
          <p:nvPr/>
        </p:nvPicPr>
        <p:blipFill>
          <a:blip r:embed="rId2"/>
          <a:stretch>
            <a:fillRect/>
          </a:stretch>
        </p:blipFill>
        <p:spPr>
          <a:xfrm>
            <a:off x="739479" y="1154098"/>
            <a:ext cx="8596668" cy="2430800"/>
          </a:xfrm>
          <a:prstGeom prst="rect">
            <a:avLst/>
          </a:prstGeom>
        </p:spPr>
      </p:pic>
      <p:pic>
        <p:nvPicPr>
          <p:cNvPr id="10" name="Segnaposto contenuto 4">
            <a:extLst>
              <a:ext uri="{FF2B5EF4-FFF2-40B4-BE49-F238E27FC236}">
                <a16:creationId xmlns:a16="http://schemas.microsoft.com/office/drawing/2014/main" id="{879D2706-3AA5-403B-AD05-DB306DD0C7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689" b="6165"/>
          <a:stretch/>
        </p:blipFill>
        <p:spPr>
          <a:xfrm>
            <a:off x="1658139" y="3219732"/>
            <a:ext cx="4674598" cy="3508063"/>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2112503-0CD4-4CE1-9C1A-69CFFB942779}"/>
                  </a:ext>
                </a:extLst>
              </p:cNvPr>
              <p:cNvSpPr txBox="1"/>
              <p:nvPr/>
            </p:nvSpPr>
            <p:spPr>
              <a:xfrm>
                <a:off x="6096000" y="1001697"/>
                <a:ext cx="47291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dirty="0"/>
                  <a:t>Per risolvere il chattering abbiamo introdotto una piccola </a:t>
                </a:r>
                <a:r>
                  <a:rPr lang="it-IT" dirty="0" err="1"/>
                  <a:t>deadzone</a:t>
                </a:r>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𝑚𝑖𝑛</m:t>
                        </m:r>
                      </m:e>
                      <m:sub>
                        <m:r>
                          <a:rPr lang="it-IT" b="0" i="1" smtClean="0">
                            <a:latin typeface="Cambria Math" panose="02040503050406030204" pitchFamily="18" charset="0"/>
                          </a:rPr>
                          <m:t>𝑠𝑎𝑡</m:t>
                        </m:r>
                      </m:sub>
                    </m:sSub>
                  </m:oMath>
                </a14:m>
                <a:r>
                  <a:rPr lang="it-IT" dirty="0"/>
                  <a:t>) nella quale comunque fermiamo il motore.</a:t>
                </a:r>
              </a:p>
            </p:txBody>
          </p:sp>
        </mc:Choice>
        <mc:Fallback xmlns="">
          <p:sp>
            <p:nvSpPr>
              <p:cNvPr id="3" name="CasellaDiTesto 2">
                <a:extLst>
                  <a:ext uri="{FF2B5EF4-FFF2-40B4-BE49-F238E27FC236}">
                    <a16:creationId xmlns:a16="http://schemas.microsoft.com/office/drawing/2014/main" id="{72112503-0CD4-4CE1-9C1A-69CFFB942779}"/>
                  </a:ext>
                </a:extLst>
              </p:cNvPr>
              <p:cNvSpPr txBox="1">
                <a:spLocks noRot="1" noChangeAspect="1" noMove="1" noResize="1" noEditPoints="1" noAdjustHandles="1" noChangeArrowheads="1" noChangeShapeType="1" noTextEdit="1"/>
              </p:cNvSpPr>
              <p:nvPr/>
            </p:nvSpPr>
            <p:spPr>
              <a:xfrm>
                <a:off x="6096000" y="1001697"/>
                <a:ext cx="4729165" cy="923330"/>
              </a:xfrm>
              <a:prstGeom prst="rect">
                <a:avLst/>
              </a:prstGeom>
              <a:blipFill>
                <a:blip r:embed="rId4"/>
                <a:stretch>
                  <a:fillRect l="-639" t="-1899" b="-6329"/>
                </a:stretch>
              </a:blipFill>
              <a:ln w="38100"/>
            </p:spPr>
            <p:txBody>
              <a:bodyPr/>
              <a:lstStyle/>
              <a:p>
                <a:r>
                  <a:rPr lang="it-IT">
                    <a:noFill/>
                  </a:rPr>
                  <a:t> </a:t>
                </a:r>
              </a:p>
            </p:txBody>
          </p:sp>
        </mc:Fallback>
      </mc:AlternateContent>
      <p:sp>
        <p:nvSpPr>
          <p:cNvPr id="4" name="Rettangolo 3">
            <a:extLst>
              <a:ext uri="{FF2B5EF4-FFF2-40B4-BE49-F238E27FC236}">
                <a16:creationId xmlns:a16="http://schemas.microsoft.com/office/drawing/2014/main" id="{888017C7-1DF3-4EF1-B103-CBFC01BC50CB}"/>
              </a:ext>
            </a:extLst>
          </p:cNvPr>
          <p:cNvSpPr/>
          <p:nvPr/>
        </p:nvSpPr>
        <p:spPr>
          <a:xfrm>
            <a:off x="615189" y="1154098"/>
            <a:ext cx="4844578" cy="784194"/>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cxnSp>
        <p:nvCxnSpPr>
          <p:cNvPr id="7" name="Connettore 2 6">
            <a:extLst>
              <a:ext uri="{FF2B5EF4-FFF2-40B4-BE49-F238E27FC236}">
                <a16:creationId xmlns:a16="http://schemas.microsoft.com/office/drawing/2014/main" id="{991BF3A4-8745-4A3A-AA0B-39C90CCF35CC}"/>
              </a:ext>
            </a:extLst>
          </p:cNvPr>
          <p:cNvCxnSpPr>
            <a:cxnSpLocks/>
            <a:stCxn id="3" idx="1"/>
            <a:endCxn id="4" idx="3"/>
          </p:cNvCxnSpPr>
          <p:nvPr/>
        </p:nvCxnSpPr>
        <p:spPr>
          <a:xfrm flipH="1">
            <a:off x="5459767" y="1463362"/>
            <a:ext cx="636233" cy="8283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278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1A994-54C0-45C2-9F2B-CDAC08C5A2E0}"/>
              </a:ext>
            </a:extLst>
          </p:cNvPr>
          <p:cNvSpPr>
            <a:spLocks noGrp="1"/>
          </p:cNvSpPr>
          <p:nvPr>
            <p:ph type="title"/>
          </p:nvPr>
        </p:nvSpPr>
        <p:spPr>
          <a:xfrm>
            <a:off x="570801" y="361025"/>
            <a:ext cx="6451436" cy="757561"/>
          </a:xfrm>
        </p:spPr>
        <p:txBody>
          <a:bodyPr>
            <a:normAutofit fontScale="90000"/>
          </a:bodyPr>
          <a:lstStyle/>
          <a:p>
            <a:r>
              <a:rPr lang="it-IT" dirty="0"/>
              <a:t>Schema </a:t>
            </a:r>
            <a:r>
              <a:rPr lang="it-IT" dirty="0" err="1"/>
              <a:t>pid</a:t>
            </a:r>
            <a:r>
              <a:rPr lang="it-IT" dirty="0"/>
              <a:t> completo su </a:t>
            </a:r>
            <a:r>
              <a:rPr lang="it-IT" dirty="0" err="1"/>
              <a:t>Simulink</a:t>
            </a:r>
            <a:endParaRPr lang="it-IT" dirty="0"/>
          </a:p>
        </p:txBody>
      </p:sp>
      <p:pic>
        <p:nvPicPr>
          <p:cNvPr id="4" name="Immagine 3">
            <a:extLst>
              <a:ext uri="{FF2B5EF4-FFF2-40B4-BE49-F238E27FC236}">
                <a16:creationId xmlns:a16="http://schemas.microsoft.com/office/drawing/2014/main" id="{81E754E7-BBE9-9F4D-A786-014171C80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4" y="1657350"/>
            <a:ext cx="12159226" cy="4240530"/>
          </a:xfrm>
          <a:prstGeom prst="rect">
            <a:avLst/>
          </a:prstGeom>
          <a:ln w="76200">
            <a:solidFill>
              <a:schemeClr val="accent5"/>
            </a:solidFill>
          </a:ln>
        </p:spPr>
      </p:pic>
    </p:spTree>
    <p:extLst>
      <p:ext uri="{BB962C8B-B14F-4D97-AF65-F5344CB8AC3E}">
        <p14:creationId xmlns:p14="http://schemas.microsoft.com/office/powerpoint/2010/main" val="25448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8351F3A-29B1-40D0-A91E-9017F60D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
            <a:ext cx="11734800" cy="6600825"/>
          </a:xfrm>
          <a:prstGeom prst="rect">
            <a:avLst/>
          </a:prstGeom>
          <a:ln w="57150">
            <a:solidFill>
              <a:schemeClr val="accent2">
                <a:lumMod val="75000"/>
              </a:schemeClr>
            </a:solidFill>
          </a:ln>
          <a:effectLst>
            <a:outerShdw dist="50800" dir="5400000" sx="1000" sy="1000" algn="ctr" rotWithShape="0">
              <a:srgbClr val="000000">
                <a:alpha val="43137"/>
              </a:srgbClr>
            </a:outerShdw>
            <a:reflection stA="0" endPos="99000" dist="50800" dir="5400000" sy="-100000" algn="bl" rotWithShape="0"/>
          </a:effectLst>
        </p:spPr>
      </p:pic>
      <p:sp>
        <p:nvSpPr>
          <p:cNvPr id="2" name="CasellaDiTesto 1">
            <a:extLst>
              <a:ext uri="{FF2B5EF4-FFF2-40B4-BE49-F238E27FC236}">
                <a16:creationId xmlns:a16="http://schemas.microsoft.com/office/drawing/2014/main" id="{4EB6B95D-ED44-4E6F-BE06-C036100E50C6}"/>
              </a:ext>
            </a:extLst>
          </p:cNvPr>
          <p:cNvSpPr txBox="1"/>
          <p:nvPr/>
        </p:nvSpPr>
        <p:spPr>
          <a:xfrm>
            <a:off x="3231470" y="2413336"/>
            <a:ext cx="838052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Dal grafico abbiamo notato che il sistema anche se non lineare non avrebbe avuto particolari problemi ad essere controllato tramite PID.</a:t>
            </a:r>
          </a:p>
          <a:p>
            <a:r>
              <a:rPr lang="it-IT" dirty="0"/>
              <a:t>I parametri provati sul simulatore ci sono serviti per osservare un andamento ideale del sistema, mentre sperimentalmente abbiamo avuto la prova che  i parametri anche se uguali in generale andavano tarati sulla macchina reale.</a:t>
            </a:r>
          </a:p>
        </p:txBody>
      </p:sp>
    </p:spTree>
    <p:extLst>
      <p:ext uri="{BB962C8B-B14F-4D97-AF65-F5344CB8AC3E}">
        <p14:creationId xmlns:p14="http://schemas.microsoft.com/office/powerpoint/2010/main" val="4140316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497551"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58901" y="39688"/>
            <a:ext cx="6331960" cy="576184"/>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000" dirty="0"/>
              <a:t>Comunicazione </a:t>
            </a:r>
            <a:r>
              <a:rPr lang="it-IT" sz="3000" dirty="0" err="1"/>
              <a:t>RaspBerry</a:t>
            </a:r>
            <a:r>
              <a:rPr lang="it-IT" sz="3000" dirty="0"/>
              <a:t> - </a:t>
            </a:r>
            <a:r>
              <a:rPr lang="it-IT" sz="3000" dirty="0" err="1"/>
              <a:t>Python</a:t>
            </a:r>
            <a:r>
              <a:rPr lang="it-IT" sz="3000" dirty="0"/>
              <a:t> </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098615"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8048160"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309195" y="3351497"/>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661582" y="3694537"/>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89376"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6124037"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393491"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156097" y="2904920"/>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2C7319D-7909-764B-93CD-6F21FB55D776}"/>
              </a:ext>
            </a:extLst>
          </p:cNvPr>
          <p:cNvSpPr/>
          <p:nvPr/>
        </p:nvSpPr>
        <p:spPr>
          <a:xfrm>
            <a:off x="5530749" y="768528"/>
            <a:ext cx="2360124" cy="22931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08457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A5A0A0B8-E056-3547-85F9-DC1F6299823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4274" y="1792377"/>
            <a:ext cx="805279" cy="1016593"/>
          </a:xfrm>
          <a:prstGeom prst="rect">
            <a:avLst/>
          </a:prstGeom>
        </p:spPr>
      </p:pic>
      <p:sp>
        <p:nvSpPr>
          <p:cNvPr id="12" name="CasellaDiTesto 11">
            <a:extLst>
              <a:ext uri="{FF2B5EF4-FFF2-40B4-BE49-F238E27FC236}">
                <a16:creationId xmlns:a16="http://schemas.microsoft.com/office/drawing/2014/main" id="{320E2F62-D4D5-5D4B-B629-525A6837374C}"/>
              </a:ext>
            </a:extLst>
          </p:cNvPr>
          <p:cNvSpPr txBox="1"/>
          <p:nvPr/>
        </p:nvSpPr>
        <p:spPr>
          <a:xfrm>
            <a:off x="5848021" y="2386917"/>
            <a:ext cx="970250"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Fork</a:t>
            </a:r>
            <a:r>
              <a:rPr lang="it-IT" sz="2200" dirty="0"/>
              <a:t>()</a:t>
            </a:r>
          </a:p>
        </p:txBody>
      </p:sp>
      <p:sp>
        <p:nvSpPr>
          <p:cNvPr id="13" name="Freccia destra 12">
            <a:extLst>
              <a:ext uri="{FF2B5EF4-FFF2-40B4-BE49-F238E27FC236}">
                <a16:creationId xmlns:a16="http://schemas.microsoft.com/office/drawing/2014/main" id="{CE952F09-E9F2-7E47-83E3-6C8C2163EC45}"/>
              </a:ext>
            </a:extLst>
          </p:cNvPr>
          <p:cNvSpPr/>
          <p:nvPr/>
        </p:nvSpPr>
        <p:spPr>
          <a:xfrm>
            <a:off x="1732462" y="2400806"/>
            <a:ext cx="4019817" cy="28825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destra 13">
            <a:extLst>
              <a:ext uri="{FF2B5EF4-FFF2-40B4-BE49-F238E27FC236}">
                <a16:creationId xmlns:a16="http://schemas.microsoft.com/office/drawing/2014/main" id="{391B83CB-4C42-4741-8993-6C297A6BBD19}"/>
              </a:ext>
            </a:extLst>
          </p:cNvPr>
          <p:cNvSpPr/>
          <p:nvPr/>
        </p:nvSpPr>
        <p:spPr>
          <a:xfrm rot="16200000">
            <a:off x="5865268" y="1705535"/>
            <a:ext cx="835689" cy="31065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6C92074E-11C0-9B44-A427-7BB00373736A}"/>
              </a:ext>
            </a:extLst>
          </p:cNvPr>
          <p:cNvPicPr>
            <a:picLocks noChangeAspect="1"/>
          </p:cNvPicPr>
          <p:nvPr/>
        </p:nvPicPr>
        <p:blipFill>
          <a:blip r:embed="rId4"/>
          <a:stretch>
            <a:fillRect/>
          </a:stretch>
        </p:blipFill>
        <p:spPr>
          <a:xfrm>
            <a:off x="4568125" y="556944"/>
            <a:ext cx="1185438" cy="1185438"/>
          </a:xfrm>
          <a:prstGeom prst="rect">
            <a:avLst/>
          </a:prstGeom>
        </p:spPr>
      </p:pic>
      <p:pic>
        <p:nvPicPr>
          <p:cNvPr id="15" name="Segnaposto contenuto 5">
            <a:extLst>
              <a:ext uri="{FF2B5EF4-FFF2-40B4-BE49-F238E27FC236}">
                <a16:creationId xmlns:a16="http://schemas.microsoft.com/office/drawing/2014/main" id="{A8401BFF-2113-0A41-8C20-BCD67F3BD7B8}"/>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750429" y="977189"/>
            <a:ext cx="303832" cy="369332"/>
          </a:xfrm>
          <a:prstGeom prst="rect">
            <a:avLst/>
          </a:prstGeom>
        </p:spPr>
      </p:pic>
      <p:sp>
        <p:nvSpPr>
          <p:cNvPr id="17" name="CasellaDiTesto 16">
            <a:extLst>
              <a:ext uri="{FF2B5EF4-FFF2-40B4-BE49-F238E27FC236}">
                <a16:creationId xmlns:a16="http://schemas.microsoft.com/office/drawing/2014/main" id="{86234DF3-1DAD-174A-B52E-530D5665B9B0}"/>
              </a:ext>
            </a:extLst>
          </p:cNvPr>
          <p:cNvSpPr txBox="1"/>
          <p:nvPr/>
        </p:nvSpPr>
        <p:spPr>
          <a:xfrm>
            <a:off x="5767666" y="913301"/>
            <a:ext cx="1078508"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thread</a:t>
            </a:r>
            <a:endParaRPr lang="it-IT" sz="2200" dirty="0"/>
          </a:p>
        </p:txBody>
      </p:sp>
      <p:pic>
        <p:nvPicPr>
          <p:cNvPr id="19" name="Immagine 18">
            <a:extLst>
              <a:ext uri="{FF2B5EF4-FFF2-40B4-BE49-F238E27FC236}">
                <a16:creationId xmlns:a16="http://schemas.microsoft.com/office/drawing/2014/main" id="{62DE0820-F766-644D-8B0D-A86602EC91CC}"/>
              </a:ext>
            </a:extLst>
          </p:cNvPr>
          <p:cNvPicPr>
            <a:picLocks noChangeAspect="1"/>
          </p:cNvPicPr>
          <p:nvPr/>
        </p:nvPicPr>
        <p:blipFill rotWithShape="1">
          <a:blip r:embed="rId5"/>
          <a:srcRect l="9543" t="6977" r="12749" b="10667"/>
          <a:stretch/>
        </p:blipFill>
        <p:spPr>
          <a:xfrm>
            <a:off x="10725826" y="1595915"/>
            <a:ext cx="970250" cy="1099470"/>
          </a:xfrm>
          <a:prstGeom prst="rect">
            <a:avLst/>
          </a:prstGeom>
          <a:ln>
            <a:noFill/>
          </a:ln>
        </p:spPr>
      </p:pic>
      <p:sp>
        <p:nvSpPr>
          <p:cNvPr id="22" name="Freccia destra 21">
            <a:extLst>
              <a:ext uri="{FF2B5EF4-FFF2-40B4-BE49-F238E27FC236}">
                <a16:creationId xmlns:a16="http://schemas.microsoft.com/office/drawing/2014/main" id="{B64DCC76-D875-4245-94E7-698903048016}"/>
              </a:ext>
            </a:extLst>
          </p:cNvPr>
          <p:cNvSpPr/>
          <p:nvPr/>
        </p:nvSpPr>
        <p:spPr>
          <a:xfrm rot="10148229">
            <a:off x="1576864" y="1600458"/>
            <a:ext cx="3022819" cy="29690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destra 22">
            <a:extLst>
              <a:ext uri="{FF2B5EF4-FFF2-40B4-BE49-F238E27FC236}">
                <a16:creationId xmlns:a16="http://schemas.microsoft.com/office/drawing/2014/main" id="{8905EBF6-DFEF-3C48-A05E-56A04F102AC0}"/>
              </a:ext>
            </a:extLst>
          </p:cNvPr>
          <p:cNvSpPr/>
          <p:nvPr/>
        </p:nvSpPr>
        <p:spPr>
          <a:xfrm rot="5400000">
            <a:off x="5757402" y="3291903"/>
            <a:ext cx="1047156" cy="314922"/>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A575D9EF-8988-DC4A-A572-710107FE2EAE}"/>
              </a:ext>
            </a:extLst>
          </p:cNvPr>
          <p:cNvSpPr txBox="1"/>
          <p:nvPr/>
        </p:nvSpPr>
        <p:spPr>
          <a:xfrm>
            <a:off x="6458191" y="2956548"/>
            <a:ext cx="1390692" cy="338554"/>
          </a:xfrm>
          <a:prstGeom prst="rect">
            <a:avLst/>
          </a:prstGeom>
          <a:noFill/>
        </p:spPr>
        <p:txBody>
          <a:bodyPr wrap="square" rtlCol="0">
            <a:spAutoFit/>
          </a:bodyPr>
          <a:lstStyle/>
          <a:p>
            <a:r>
              <a:rPr lang="it-IT" sz="1600" dirty="0" err="1"/>
              <a:t>Exec</a:t>
            </a:r>
            <a:endParaRPr lang="it-IT" sz="1600" dirty="0"/>
          </a:p>
        </p:txBody>
      </p:sp>
      <p:sp>
        <p:nvSpPr>
          <p:cNvPr id="25" name="CasellaDiTesto 24">
            <a:extLst>
              <a:ext uri="{FF2B5EF4-FFF2-40B4-BE49-F238E27FC236}">
                <a16:creationId xmlns:a16="http://schemas.microsoft.com/office/drawing/2014/main" id="{9E2C5797-0184-5948-9F56-8A80104E0D5A}"/>
              </a:ext>
            </a:extLst>
          </p:cNvPr>
          <p:cNvSpPr txBox="1"/>
          <p:nvPr/>
        </p:nvSpPr>
        <p:spPr>
          <a:xfrm>
            <a:off x="6462405" y="3293218"/>
            <a:ext cx="3471797" cy="338554"/>
          </a:xfrm>
          <a:prstGeom prst="rect">
            <a:avLst/>
          </a:prstGeom>
          <a:noFill/>
        </p:spPr>
        <p:txBody>
          <a:bodyPr wrap="square" rtlCol="0">
            <a:spAutoFit/>
          </a:bodyPr>
          <a:lstStyle/>
          <a:p>
            <a:r>
              <a:rPr lang="it-IT" sz="1600" dirty="0" err="1"/>
              <a:t>Ridirezionamento</a:t>
            </a:r>
            <a:r>
              <a:rPr lang="it-IT" sz="1600" dirty="0"/>
              <a:t> canali</a:t>
            </a:r>
          </a:p>
        </p:txBody>
      </p:sp>
      <p:sp>
        <p:nvSpPr>
          <p:cNvPr id="26" name="CasellaDiTesto 25">
            <a:extLst>
              <a:ext uri="{FF2B5EF4-FFF2-40B4-BE49-F238E27FC236}">
                <a16:creationId xmlns:a16="http://schemas.microsoft.com/office/drawing/2014/main" id="{2D74D62D-13F0-0349-896C-7405CCBC6F3A}"/>
              </a:ext>
            </a:extLst>
          </p:cNvPr>
          <p:cNvSpPr txBox="1"/>
          <p:nvPr/>
        </p:nvSpPr>
        <p:spPr>
          <a:xfrm>
            <a:off x="5567158" y="4021670"/>
            <a:ext cx="1519846"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Main</a:t>
            </a:r>
            <a:r>
              <a:rPr lang="it-IT" sz="2200" dirty="0"/>
              <a:t> </a:t>
            </a:r>
            <a:r>
              <a:rPr lang="it-IT" sz="2200" dirty="0" err="1"/>
              <a:t>Ui.py</a:t>
            </a:r>
            <a:endParaRPr lang="it-IT" sz="2200" dirty="0"/>
          </a:p>
        </p:txBody>
      </p:sp>
      <p:pic>
        <p:nvPicPr>
          <p:cNvPr id="27" name="Immagine 26">
            <a:extLst>
              <a:ext uri="{FF2B5EF4-FFF2-40B4-BE49-F238E27FC236}">
                <a16:creationId xmlns:a16="http://schemas.microsoft.com/office/drawing/2014/main" id="{A8B4D06B-DABE-7B40-B545-ABE94EB5CC94}"/>
              </a:ext>
            </a:extLst>
          </p:cNvPr>
          <p:cNvPicPr>
            <a:picLocks noChangeAspect="1"/>
          </p:cNvPicPr>
          <p:nvPr/>
        </p:nvPicPr>
        <p:blipFill>
          <a:blip r:embed="rId6"/>
          <a:stretch>
            <a:fillRect/>
          </a:stretch>
        </p:blipFill>
        <p:spPr>
          <a:xfrm>
            <a:off x="10766278" y="1543797"/>
            <a:ext cx="511226" cy="511226"/>
          </a:xfrm>
          <a:prstGeom prst="rect">
            <a:avLst/>
          </a:prstGeom>
        </p:spPr>
      </p:pic>
      <p:pic>
        <p:nvPicPr>
          <p:cNvPr id="28" name="Immagine 27">
            <a:extLst>
              <a:ext uri="{FF2B5EF4-FFF2-40B4-BE49-F238E27FC236}">
                <a16:creationId xmlns:a16="http://schemas.microsoft.com/office/drawing/2014/main" id="{CB0E554D-8BAF-6B49-97F2-A70E1D85BF27}"/>
              </a:ext>
            </a:extLst>
          </p:cNvPr>
          <p:cNvPicPr>
            <a:picLocks noChangeAspect="1"/>
          </p:cNvPicPr>
          <p:nvPr/>
        </p:nvPicPr>
        <p:blipFill>
          <a:blip r:embed="rId4"/>
          <a:stretch>
            <a:fillRect/>
          </a:stretch>
        </p:blipFill>
        <p:spPr>
          <a:xfrm>
            <a:off x="4725139" y="5507265"/>
            <a:ext cx="1326724" cy="1326724"/>
          </a:xfrm>
          <a:prstGeom prst="rect">
            <a:avLst/>
          </a:prstGeom>
        </p:spPr>
      </p:pic>
      <p:pic>
        <p:nvPicPr>
          <p:cNvPr id="29" name="Immagine 28">
            <a:extLst>
              <a:ext uri="{FF2B5EF4-FFF2-40B4-BE49-F238E27FC236}">
                <a16:creationId xmlns:a16="http://schemas.microsoft.com/office/drawing/2014/main" id="{0CCD5DCD-C9F4-1742-B545-A137AC2EE5EA}"/>
              </a:ext>
            </a:extLst>
          </p:cNvPr>
          <p:cNvPicPr>
            <a:picLocks noChangeAspect="1"/>
          </p:cNvPicPr>
          <p:nvPr/>
        </p:nvPicPr>
        <p:blipFill>
          <a:blip r:embed="rId6"/>
          <a:stretch>
            <a:fillRect/>
          </a:stretch>
        </p:blipFill>
        <p:spPr>
          <a:xfrm>
            <a:off x="4854069" y="5937909"/>
            <a:ext cx="511226" cy="511226"/>
          </a:xfrm>
          <a:prstGeom prst="rect">
            <a:avLst/>
          </a:prstGeom>
        </p:spPr>
      </p:pic>
      <p:sp>
        <p:nvSpPr>
          <p:cNvPr id="30" name="Freccia destra 29">
            <a:extLst>
              <a:ext uri="{FF2B5EF4-FFF2-40B4-BE49-F238E27FC236}">
                <a16:creationId xmlns:a16="http://schemas.microsoft.com/office/drawing/2014/main" id="{2D1A50F9-325E-BA4C-AF88-71D0C1F04527}"/>
              </a:ext>
            </a:extLst>
          </p:cNvPr>
          <p:cNvSpPr/>
          <p:nvPr/>
        </p:nvSpPr>
        <p:spPr>
          <a:xfrm rot="5400000">
            <a:off x="5585140" y="5124217"/>
            <a:ext cx="1466915" cy="3594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9F439EE5-A8F0-544F-B6E5-A16F83B444CC}"/>
              </a:ext>
            </a:extLst>
          </p:cNvPr>
          <p:cNvSpPr txBox="1"/>
          <p:nvPr/>
        </p:nvSpPr>
        <p:spPr>
          <a:xfrm>
            <a:off x="6488325" y="6230098"/>
            <a:ext cx="1132301"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err="1"/>
              <a:t>Thread</a:t>
            </a:r>
            <a:endParaRPr lang="it-IT" sz="2200" dirty="0"/>
          </a:p>
        </p:txBody>
      </p:sp>
      <p:pic>
        <p:nvPicPr>
          <p:cNvPr id="34" name="Immagine 33">
            <a:extLst>
              <a:ext uri="{FF2B5EF4-FFF2-40B4-BE49-F238E27FC236}">
                <a16:creationId xmlns:a16="http://schemas.microsoft.com/office/drawing/2014/main" id="{69A1284E-D922-0A43-B68C-28B1C32146DB}"/>
              </a:ext>
            </a:extLst>
          </p:cNvPr>
          <p:cNvPicPr>
            <a:picLocks noChangeAspect="1"/>
          </p:cNvPicPr>
          <p:nvPr/>
        </p:nvPicPr>
        <p:blipFill rotWithShape="1">
          <a:blip r:embed="rId5"/>
          <a:srcRect l="9543" t="6977" r="12749" b="10667"/>
          <a:stretch/>
        </p:blipFill>
        <p:spPr>
          <a:xfrm>
            <a:off x="1474445" y="2899629"/>
            <a:ext cx="970250" cy="1099470"/>
          </a:xfrm>
          <a:prstGeom prst="rect">
            <a:avLst/>
          </a:prstGeom>
          <a:ln>
            <a:noFill/>
          </a:ln>
        </p:spPr>
      </p:pic>
      <p:sp>
        <p:nvSpPr>
          <p:cNvPr id="35" name="Freccia destra 34">
            <a:extLst>
              <a:ext uri="{FF2B5EF4-FFF2-40B4-BE49-F238E27FC236}">
                <a16:creationId xmlns:a16="http://schemas.microsoft.com/office/drawing/2014/main" id="{5E2CD037-475E-0047-9B19-31899DE264D6}"/>
              </a:ext>
            </a:extLst>
          </p:cNvPr>
          <p:cNvSpPr/>
          <p:nvPr/>
        </p:nvSpPr>
        <p:spPr>
          <a:xfrm rot="5400000">
            <a:off x="711939" y="3259167"/>
            <a:ext cx="1172229" cy="35278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Freccia circolare in su 35">
            <a:extLst>
              <a:ext uri="{FF2B5EF4-FFF2-40B4-BE49-F238E27FC236}">
                <a16:creationId xmlns:a16="http://schemas.microsoft.com/office/drawing/2014/main" id="{DBC075CE-9736-2448-9F63-55923E711625}"/>
              </a:ext>
            </a:extLst>
          </p:cNvPr>
          <p:cNvSpPr/>
          <p:nvPr/>
        </p:nvSpPr>
        <p:spPr>
          <a:xfrm rot="19958515">
            <a:off x="7158116" y="3454278"/>
            <a:ext cx="4707836" cy="1565671"/>
          </a:xfrm>
          <a:prstGeom prst="curvedUpArrow">
            <a:avLst>
              <a:gd name="adj1" fmla="val 15846"/>
              <a:gd name="adj2" fmla="val 37194"/>
              <a:gd name="adj3" fmla="val 2498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asellaDiTesto 36">
            <a:extLst>
              <a:ext uri="{FF2B5EF4-FFF2-40B4-BE49-F238E27FC236}">
                <a16:creationId xmlns:a16="http://schemas.microsoft.com/office/drawing/2014/main" id="{B4DE1DBE-C46A-A54E-8805-92A619FC9661}"/>
              </a:ext>
            </a:extLst>
          </p:cNvPr>
          <p:cNvSpPr txBox="1"/>
          <p:nvPr/>
        </p:nvSpPr>
        <p:spPr>
          <a:xfrm>
            <a:off x="158676" y="4112356"/>
            <a:ext cx="2127324" cy="430887"/>
          </a:xfrm>
          <a:prstGeom prst="rect">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2200" dirty="0"/>
              <a:t>Invia messaggio</a:t>
            </a:r>
          </a:p>
        </p:txBody>
      </p:sp>
      <p:sp>
        <p:nvSpPr>
          <p:cNvPr id="39" name="Freccia destra 38">
            <a:extLst>
              <a:ext uri="{FF2B5EF4-FFF2-40B4-BE49-F238E27FC236}">
                <a16:creationId xmlns:a16="http://schemas.microsoft.com/office/drawing/2014/main" id="{05FABA8E-A1BB-3944-B2D1-D6494CEFABBB}"/>
              </a:ext>
            </a:extLst>
          </p:cNvPr>
          <p:cNvSpPr/>
          <p:nvPr/>
        </p:nvSpPr>
        <p:spPr>
          <a:xfrm rot="1259037">
            <a:off x="1165537" y="5201974"/>
            <a:ext cx="3582526" cy="301149"/>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Freccia destra 39">
            <a:extLst>
              <a:ext uri="{FF2B5EF4-FFF2-40B4-BE49-F238E27FC236}">
                <a16:creationId xmlns:a16="http://schemas.microsoft.com/office/drawing/2014/main" id="{C3CEB633-5012-844F-90AC-AD5ACB8559AD}"/>
              </a:ext>
            </a:extLst>
          </p:cNvPr>
          <p:cNvSpPr/>
          <p:nvPr/>
        </p:nvSpPr>
        <p:spPr>
          <a:xfrm rot="11843630">
            <a:off x="6877384" y="1503836"/>
            <a:ext cx="3840104" cy="27979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Titolo 1">
            <a:extLst>
              <a:ext uri="{FF2B5EF4-FFF2-40B4-BE49-F238E27FC236}">
                <a16:creationId xmlns:a16="http://schemas.microsoft.com/office/drawing/2014/main" id="{608A7B0E-A320-584B-A223-40726ADBE35D}"/>
              </a:ext>
            </a:extLst>
          </p:cNvPr>
          <p:cNvSpPr>
            <a:spLocks noGrp="1"/>
          </p:cNvSpPr>
          <p:nvPr>
            <p:ph type="title"/>
          </p:nvPr>
        </p:nvSpPr>
        <p:spPr>
          <a:xfrm>
            <a:off x="58901" y="39688"/>
            <a:ext cx="4135003"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Albero degli eventi </a:t>
            </a:r>
          </a:p>
        </p:txBody>
      </p:sp>
    </p:spTree>
    <p:extLst>
      <p:ext uri="{BB962C8B-B14F-4D97-AF65-F5344CB8AC3E}">
        <p14:creationId xmlns:p14="http://schemas.microsoft.com/office/powerpoint/2010/main" val="42349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3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3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3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3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3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3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3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3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3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300"/>
                                        <p:tgtEl>
                                          <p:spTgt spid="36"/>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3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3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3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3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300"/>
                                        <p:tgtEl>
                                          <p:spTgt spid="3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3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3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22" grpId="0" animBg="1"/>
      <p:bldP spid="23" grpId="0" animBg="1"/>
      <p:bldP spid="24" grpId="0"/>
      <p:bldP spid="25" grpId="0"/>
      <p:bldP spid="26" grpId="0" animBg="1"/>
      <p:bldP spid="30" grpId="0" animBg="1"/>
      <p:bldP spid="31" grpId="0" animBg="1"/>
      <p:bldP spid="35" grpId="0" animBg="1"/>
      <p:bldP spid="36" grpId="0" animBg="1"/>
      <p:bldP spid="37" grpId="0" animBg="1"/>
      <p:bldP spid="39" grpId="0" animBg="1"/>
      <p:bldP spid="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759D873-7092-244D-A026-564A2083274E}"/>
              </a:ext>
            </a:extLst>
          </p:cNvPr>
          <p:cNvSpPr>
            <a:spLocks noGrp="1"/>
          </p:cNvSpPr>
          <p:nvPr>
            <p:ph type="title"/>
          </p:nvPr>
        </p:nvSpPr>
        <p:spPr>
          <a:xfrm>
            <a:off x="58901" y="39688"/>
            <a:ext cx="5012971"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err="1"/>
              <a:t>Ridirezionamento</a:t>
            </a:r>
            <a:r>
              <a:rPr lang="it-IT" sz="3200" dirty="0"/>
              <a:t> Canali</a:t>
            </a:r>
          </a:p>
        </p:txBody>
      </p:sp>
      <p:pic>
        <p:nvPicPr>
          <p:cNvPr id="5" name="Immagine 4">
            <a:extLst>
              <a:ext uri="{FF2B5EF4-FFF2-40B4-BE49-F238E27FC236}">
                <a16:creationId xmlns:a16="http://schemas.microsoft.com/office/drawing/2014/main" id="{F0CC2CFE-1B2C-0B4E-A0CC-9A8A37E30909}"/>
              </a:ext>
            </a:extLst>
          </p:cNvPr>
          <p:cNvPicPr>
            <a:picLocks noChangeAspect="1"/>
          </p:cNvPicPr>
          <p:nvPr/>
        </p:nvPicPr>
        <p:blipFill>
          <a:blip r:embed="rId2"/>
          <a:stretch>
            <a:fillRect/>
          </a:stretch>
        </p:blipFill>
        <p:spPr>
          <a:xfrm rot="5400000" flipH="1">
            <a:off x="7195609" y="3695743"/>
            <a:ext cx="824398" cy="3023616"/>
          </a:xfrm>
          <a:prstGeom prst="rect">
            <a:avLst/>
          </a:prstGeom>
        </p:spPr>
      </p:pic>
      <p:pic>
        <p:nvPicPr>
          <p:cNvPr id="6" name="Immagine 5">
            <a:extLst>
              <a:ext uri="{FF2B5EF4-FFF2-40B4-BE49-F238E27FC236}">
                <a16:creationId xmlns:a16="http://schemas.microsoft.com/office/drawing/2014/main" id="{35D17DF7-F70C-1B45-B185-B3B1BAD70762}"/>
              </a:ext>
            </a:extLst>
          </p:cNvPr>
          <p:cNvPicPr>
            <a:picLocks noChangeAspect="1"/>
          </p:cNvPicPr>
          <p:nvPr/>
        </p:nvPicPr>
        <p:blipFill>
          <a:blip r:embed="rId2"/>
          <a:stretch>
            <a:fillRect/>
          </a:stretch>
        </p:blipFill>
        <p:spPr>
          <a:xfrm rot="16200000">
            <a:off x="4493178" y="3492672"/>
            <a:ext cx="824399" cy="3429757"/>
          </a:xfrm>
          <a:prstGeom prst="rect">
            <a:avLst/>
          </a:prstGeom>
        </p:spPr>
      </p:pic>
      <p:pic>
        <p:nvPicPr>
          <p:cNvPr id="24" name="Immagine 23">
            <a:extLst>
              <a:ext uri="{FF2B5EF4-FFF2-40B4-BE49-F238E27FC236}">
                <a16:creationId xmlns:a16="http://schemas.microsoft.com/office/drawing/2014/main" id="{635A77F2-1314-3741-961A-1E502384C915}"/>
              </a:ext>
            </a:extLst>
          </p:cNvPr>
          <p:cNvPicPr>
            <a:picLocks noChangeAspect="1"/>
          </p:cNvPicPr>
          <p:nvPr/>
        </p:nvPicPr>
        <p:blipFill>
          <a:blip r:embed="rId2"/>
          <a:stretch>
            <a:fillRect/>
          </a:stretch>
        </p:blipFill>
        <p:spPr>
          <a:xfrm rot="5400000" flipH="1">
            <a:off x="7195609" y="1439720"/>
            <a:ext cx="824398" cy="3023616"/>
          </a:xfrm>
          <a:prstGeom prst="rect">
            <a:avLst/>
          </a:prstGeom>
        </p:spPr>
      </p:pic>
      <p:pic>
        <p:nvPicPr>
          <p:cNvPr id="25" name="Immagine 24">
            <a:extLst>
              <a:ext uri="{FF2B5EF4-FFF2-40B4-BE49-F238E27FC236}">
                <a16:creationId xmlns:a16="http://schemas.microsoft.com/office/drawing/2014/main" id="{C1D2DD89-5EA6-BA4E-B6FA-B18E60DD55EF}"/>
              </a:ext>
            </a:extLst>
          </p:cNvPr>
          <p:cNvPicPr>
            <a:picLocks noChangeAspect="1"/>
          </p:cNvPicPr>
          <p:nvPr/>
        </p:nvPicPr>
        <p:blipFill>
          <a:blip r:embed="rId2"/>
          <a:stretch>
            <a:fillRect/>
          </a:stretch>
        </p:blipFill>
        <p:spPr>
          <a:xfrm rot="16200000">
            <a:off x="4493178" y="1236649"/>
            <a:ext cx="824399" cy="3429757"/>
          </a:xfrm>
          <a:prstGeom prst="rect">
            <a:avLst/>
          </a:prstGeom>
        </p:spPr>
      </p:pic>
      <p:sp>
        <p:nvSpPr>
          <p:cNvPr id="7" name="CasellaDiTesto 6">
            <a:extLst>
              <a:ext uri="{FF2B5EF4-FFF2-40B4-BE49-F238E27FC236}">
                <a16:creationId xmlns:a16="http://schemas.microsoft.com/office/drawing/2014/main" id="{838D70C1-B32D-EB4B-B518-95296486E05E}"/>
              </a:ext>
            </a:extLst>
          </p:cNvPr>
          <p:cNvSpPr txBox="1"/>
          <p:nvPr/>
        </p:nvSpPr>
        <p:spPr>
          <a:xfrm>
            <a:off x="337571" y="811425"/>
            <a:ext cx="2328672"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600" b="1" dirty="0">
                <a:ln w="12700">
                  <a:solidFill>
                    <a:schemeClr val="accent3">
                      <a:lumMod val="50000"/>
                    </a:schemeClr>
                  </a:solidFill>
                  <a:prstDash val="solid"/>
                </a:ln>
                <a:solidFill>
                  <a:srgbClr val="002060"/>
                </a:solidFill>
                <a:effectLst>
                  <a:innerShdw blurRad="177800">
                    <a:schemeClr val="accent3">
                      <a:lumMod val="50000"/>
                    </a:schemeClr>
                  </a:innerShdw>
                </a:effectLst>
              </a:rPr>
              <a:t>PIPE()</a:t>
            </a:r>
          </a:p>
        </p:txBody>
      </p:sp>
      <p:sp>
        <p:nvSpPr>
          <p:cNvPr id="26" name="Freccia destra 25">
            <a:extLst>
              <a:ext uri="{FF2B5EF4-FFF2-40B4-BE49-F238E27FC236}">
                <a16:creationId xmlns:a16="http://schemas.microsoft.com/office/drawing/2014/main" id="{85E937C8-59FD-FD4E-B3DC-D965DDFECD31}"/>
              </a:ext>
            </a:extLst>
          </p:cNvPr>
          <p:cNvSpPr/>
          <p:nvPr/>
        </p:nvSpPr>
        <p:spPr>
          <a:xfrm>
            <a:off x="1743456" y="277977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E4E1F0D3-2B54-C246-87A3-78EC77E69B60}"/>
              </a:ext>
            </a:extLst>
          </p:cNvPr>
          <p:cNvSpPr txBox="1"/>
          <p:nvPr/>
        </p:nvSpPr>
        <p:spPr>
          <a:xfrm>
            <a:off x="4771746" y="2015512"/>
            <a:ext cx="2455819" cy="584775"/>
          </a:xfrm>
          <a:prstGeom prst="rect">
            <a:avLst/>
          </a:prstGeom>
          <a:noFill/>
        </p:spPr>
        <p:txBody>
          <a:bodyPr wrap="square" rtlCol="0">
            <a:spAutoFit/>
          </a:bodyPr>
          <a:lstStyle/>
          <a:p>
            <a:r>
              <a:rPr lang="it-IT" sz="3200" dirty="0" err="1"/>
              <a:t>Std</a:t>
            </a:r>
            <a:r>
              <a:rPr lang="it-IT" sz="3200" dirty="0"/>
              <a:t> In </a:t>
            </a:r>
            <a:r>
              <a:rPr lang="it-IT" sz="3200" dirty="0" err="1"/>
              <a:t>Fake</a:t>
            </a:r>
            <a:endParaRPr lang="it-IT" sz="3200" dirty="0"/>
          </a:p>
        </p:txBody>
      </p:sp>
      <p:sp>
        <p:nvSpPr>
          <p:cNvPr id="30" name="Freccia destra 29">
            <a:extLst>
              <a:ext uri="{FF2B5EF4-FFF2-40B4-BE49-F238E27FC236}">
                <a16:creationId xmlns:a16="http://schemas.microsoft.com/office/drawing/2014/main" id="{1FAF89BB-7277-3541-B7CA-35ECB2025878}"/>
              </a:ext>
            </a:extLst>
          </p:cNvPr>
          <p:cNvSpPr/>
          <p:nvPr/>
        </p:nvSpPr>
        <p:spPr>
          <a:xfrm rot="10800000">
            <a:off x="1743456" y="503129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C2D4D64E-EC32-A14E-82D3-E06BE07E1571}"/>
              </a:ext>
            </a:extLst>
          </p:cNvPr>
          <p:cNvSpPr txBox="1"/>
          <p:nvPr/>
        </p:nvSpPr>
        <p:spPr>
          <a:xfrm>
            <a:off x="2274005" y="4765893"/>
            <a:ext cx="1390692" cy="338554"/>
          </a:xfrm>
          <a:prstGeom prst="rect">
            <a:avLst/>
          </a:prstGeom>
          <a:noFill/>
        </p:spPr>
        <p:txBody>
          <a:bodyPr wrap="square" rtlCol="0">
            <a:spAutoFit/>
          </a:bodyPr>
          <a:lstStyle/>
          <a:p>
            <a:r>
              <a:rPr lang="it-IT" sz="1600" dirty="0"/>
              <a:t>In</a:t>
            </a:r>
          </a:p>
        </p:txBody>
      </p:sp>
      <p:sp>
        <p:nvSpPr>
          <p:cNvPr id="32" name="Freccia destra 31">
            <a:extLst>
              <a:ext uri="{FF2B5EF4-FFF2-40B4-BE49-F238E27FC236}">
                <a16:creationId xmlns:a16="http://schemas.microsoft.com/office/drawing/2014/main" id="{C2EB81E8-CB78-9849-BCA3-7379548FF4FA}"/>
              </a:ext>
            </a:extLst>
          </p:cNvPr>
          <p:cNvSpPr/>
          <p:nvPr/>
        </p:nvSpPr>
        <p:spPr>
          <a:xfrm rot="10800000">
            <a:off x="9208568" y="503129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E8D8DC22-25F2-4C4F-9486-E1F09A6A257D}"/>
              </a:ext>
            </a:extLst>
          </p:cNvPr>
          <p:cNvSpPr txBox="1"/>
          <p:nvPr/>
        </p:nvSpPr>
        <p:spPr>
          <a:xfrm>
            <a:off x="9726925" y="4765893"/>
            <a:ext cx="1390692" cy="338554"/>
          </a:xfrm>
          <a:prstGeom prst="rect">
            <a:avLst/>
          </a:prstGeom>
          <a:noFill/>
        </p:spPr>
        <p:txBody>
          <a:bodyPr wrap="square" rtlCol="0">
            <a:spAutoFit/>
          </a:bodyPr>
          <a:lstStyle/>
          <a:p>
            <a:r>
              <a:rPr lang="it-IT" sz="1600" dirty="0"/>
              <a:t>Out</a:t>
            </a:r>
          </a:p>
        </p:txBody>
      </p:sp>
      <p:sp>
        <p:nvSpPr>
          <p:cNvPr id="34" name="Freccia destra 33">
            <a:extLst>
              <a:ext uri="{FF2B5EF4-FFF2-40B4-BE49-F238E27FC236}">
                <a16:creationId xmlns:a16="http://schemas.microsoft.com/office/drawing/2014/main" id="{E73673B4-DE23-3F4B-9CA7-9772C7B5C46D}"/>
              </a:ext>
            </a:extLst>
          </p:cNvPr>
          <p:cNvSpPr/>
          <p:nvPr/>
        </p:nvSpPr>
        <p:spPr>
          <a:xfrm>
            <a:off x="9208568" y="2779776"/>
            <a:ext cx="1418854" cy="33975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58ED6F7B-31B9-364A-860B-07105E92DED3}"/>
              </a:ext>
            </a:extLst>
          </p:cNvPr>
          <p:cNvSpPr txBox="1"/>
          <p:nvPr/>
        </p:nvSpPr>
        <p:spPr>
          <a:xfrm>
            <a:off x="9726925" y="2514373"/>
            <a:ext cx="1390692" cy="338554"/>
          </a:xfrm>
          <a:prstGeom prst="rect">
            <a:avLst/>
          </a:prstGeom>
          <a:noFill/>
        </p:spPr>
        <p:txBody>
          <a:bodyPr wrap="square" rtlCol="0">
            <a:spAutoFit/>
          </a:bodyPr>
          <a:lstStyle/>
          <a:p>
            <a:r>
              <a:rPr lang="it-IT" sz="1600" dirty="0"/>
              <a:t>In</a:t>
            </a:r>
          </a:p>
        </p:txBody>
      </p:sp>
      <p:sp>
        <p:nvSpPr>
          <p:cNvPr id="36" name="CasellaDiTesto 35">
            <a:extLst>
              <a:ext uri="{FF2B5EF4-FFF2-40B4-BE49-F238E27FC236}">
                <a16:creationId xmlns:a16="http://schemas.microsoft.com/office/drawing/2014/main" id="{467C35EC-944A-9F4E-BB71-95ABF52E6118}"/>
              </a:ext>
            </a:extLst>
          </p:cNvPr>
          <p:cNvSpPr txBox="1"/>
          <p:nvPr/>
        </p:nvSpPr>
        <p:spPr>
          <a:xfrm>
            <a:off x="2130654" y="2547933"/>
            <a:ext cx="1390692" cy="338554"/>
          </a:xfrm>
          <a:prstGeom prst="rect">
            <a:avLst/>
          </a:prstGeom>
          <a:noFill/>
        </p:spPr>
        <p:txBody>
          <a:bodyPr wrap="square" rtlCol="0">
            <a:spAutoFit/>
          </a:bodyPr>
          <a:lstStyle/>
          <a:p>
            <a:r>
              <a:rPr lang="it-IT" sz="1600" dirty="0"/>
              <a:t>Out</a:t>
            </a:r>
          </a:p>
        </p:txBody>
      </p:sp>
      <p:sp>
        <p:nvSpPr>
          <p:cNvPr id="37" name="CasellaDiTesto 36">
            <a:extLst>
              <a:ext uri="{FF2B5EF4-FFF2-40B4-BE49-F238E27FC236}">
                <a16:creationId xmlns:a16="http://schemas.microsoft.com/office/drawing/2014/main" id="{B3CD03FF-13F0-1448-A03B-5460C3722BA2}"/>
              </a:ext>
            </a:extLst>
          </p:cNvPr>
          <p:cNvSpPr txBox="1"/>
          <p:nvPr/>
        </p:nvSpPr>
        <p:spPr>
          <a:xfrm>
            <a:off x="4771746" y="4256806"/>
            <a:ext cx="2926080" cy="584775"/>
          </a:xfrm>
          <a:prstGeom prst="rect">
            <a:avLst/>
          </a:prstGeom>
          <a:noFill/>
        </p:spPr>
        <p:txBody>
          <a:bodyPr wrap="square" rtlCol="0">
            <a:spAutoFit/>
          </a:bodyPr>
          <a:lstStyle/>
          <a:p>
            <a:r>
              <a:rPr lang="it-IT" sz="3200" dirty="0" err="1"/>
              <a:t>Std</a:t>
            </a:r>
            <a:r>
              <a:rPr lang="it-IT" sz="3200" dirty="0"/>
              <a:t> Out </a:t>
            </a:r>
            <a:r>
              <a:rPr lang="it-IT" sz="3200" dirty="0" err="1"/>
              <a:t>Fake</a:t>
            </a:r>
            <a:endParaRPr lang="it-IT" sz="3200" dirty="0"/>
          </a:p>
        </p:txBody>
      </p:sp>
      <p:pic>
        <p:nvPicPr>
          <p:cNvPr id="38" name="Immagine 37">
            <a:extLst>
              <a:ext uri="{FF2B5EF4-FFF2-40B4-BE49-F238E27FC236}">
                <a16:creationId xmlns:a16="http://schemas.microsoft.com/office/drawing/2014/main" id="{4C5C0D89-1AED-ED40-A8DF-8FC6D385900A}"/>
              </a:ext>
            </a:extLst>
          </p:cNvPr>
          <p:cNvPicPr>
            <a:picLocks noChangeAspect="1"/>
          </p:cNvPicPr>
          <p:nvPr/>
        </p:nvPicPr>
        <p:blipFill>
          <a:blip r:embed="rId3"/>
          <a:stretch>
            <a:fillRect/>
          </a:stretch>
        </p:blipFill>
        <p:spPr>
          <a:xfrm>
            <a:off x="10627422" y="4549193"/>
            <a:ext cx="1270000" cy="1270000"/>
          </a:xfrm>
          <a:prstGeom prst="rect">
            <a:avLst/>
          </a:prstGeom>
        </p:spPr>
      </p:pic>
      <p:pic>
        <p:nvPicPr>
          <p:cNvPr id="39" name="Immagine 38">
            <a:extLst>
              <a:ext uri="{FF2B5EF4-FFF2-40B4-BE49-F238E27FC236}">
                <a16:creationId xmlns:a16="http://schemas.microsoft.com/office/drawing/2014/main" id="{03DDBCB8-2895-2D48-ACB5-DAF9A71E0895}"/>
              </a:ext>
            </a:extLst>
          </p:cNvPr>
          <p:cNvPicPr>
            <a:picLocks noChangeAspect="1"/>
          </p:cNvPicPr>
          <p:nvPr/>
        </p:nvPicPr>
        <p:blipFill>
          <a:blip r:embed="rId3"/>
          <a:stretch>
            <a:fillRect/>
          </a:stretch>
        </p:blipFill>
        <p:spPr>
          <a:xfrm>
            <a:off x="10594889" y="2327293"/>
            <a:ext cx="1270000" cy="1270000"/>
          </a:xfrm>
          <a:prstGeom prst="rect">
            <a:avLst/>
          </a:prstGeom>
        </p:spPr>
      </p:pic>
      <p:pic>
        <p:nvPicPr>
          <p:cNvPr id="41" name="Segnaposto contenuto 5">
            <a:extLst>
              <a:ext uri="{FF2B5EF4-FFF2-40B4-BE49-F238E27FC236}">
                <a16:creationId xmlns:a16="http://schemas.microsoft.com/office/drawing/2014/main" id="{F1BC33B6-7C25-5C4E-9A81-0C53C8BEC7F5}"/>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703331" y="2298862"/>
            <a:ext cx="946762" cy="1150865"/>
          </a:xfrm>
          <a:prstGeom prst="rect">
            <a:avLst/>
          </a:prstGeom>
        </p:spPr>
      </p:pic>
      <p:pic>
        <p:nvPicPr>
          <p:cNvPr id="42" name="Segnaposto contenuto 5">
            <a:extLst>
              <a:ext uri="{FF2B5EF4-FFF2-40B4-BE49-F238E27FC236}">
                <a16:creationId xmlns:a16="http://schemas.microsoft.com/office/drawing/2014/main" id="{824BABA9-DA50-8040-8E84-72713A1D9418}"/>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721522" y="4529014"/>
            <a:ext cx="946762" cy="1150865"/>
          </a:xfrm>
          <a:prstGeom prst="rect">
            <a:avLst/>
          </a:prstGeom>
        </p:spPr>
      </p:pic>
    </p:spTree>
    <p:extLst>
      <p:ext uri="{BB962C8B-B14F-4D97-AF65-F5344CB8AC3E}">
        <p14:creationId xmlns:p14="http://schemas.microsoft.com/office/powerpoint/2010/main" val="1374778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08CA4-6523-4D93-8AD7-C5E87EC6F830}"/>
              </a:ext>
            </a:extLst>
          </p:cNvPr>
          <p:cNvSpPr>
            <a:spLocks noGrp="1"/>
          </p:cNvSpPr>
          <p:nvPr>
            <p:ph type="title"/>
          </p:nvPr>
        </p:nvSpPr>
        <p:spPr>
          <a:xfrm>
            <a:off x="0" y="0"/>
            <a:ext cx="8596668" cy="1320800"/>
          </a:xfrm>
        </p:spPr>
        <p:txBody>
          <a:bodyPr/>
          <a:lstStyle/>
          <a:p>
            <a:r>
              <a:rPr lang="it-IT" dirty="0"/>
              <a:t>Hardware &amp; Firmware</a:t>
            </a:r>
          </a:p>
        </p:txBody>
      </p:sp>
      <p:pic>
        <p:nvPicPr>
          <p:cNvPr id="9" name="Segnaposto contenuto 8">
            <a:extLst>
              <a:ext uri="{FF2B5EF4-FFF2-40B4-BE49-F238E27FC236}">
                <a16:creationId xmlns:a16="http://schemas.microsoft.com/office/drawing/2014/main" id="{8103157D-447D-4E62-9A2A-45E1AB937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249" y="1270000"/>
            <a:ext cx="9245351" cy="5168466"/>
          </a:xfrm>
        </p:spPr>
      </p:pic>
      <p:sp>
        <p:nvSpPr>
          <p:cNvPr id="12" name="Figura a mano libera: forma 11">
            <a:extLst>
              <a:ext uri="{FF2B5EF4-FFF2-40B4-BE49-F238E27FC236}">
                <a16:creationId xmlns:a16="http://schemas.microsoft.com/office/drawing/2014/main" id="{0A1A0386-6867-4268-8D49-7081C09E1D98}"/>
              </a:ext>
            </a:extLst>
          </p:cNvPr>
          <p:cNvSpPr/>
          <p:nvPr/>
        </p:nvSpPr>
        <p:spPr>
          <a:xfrm>
            <a:off x="1468583" y="3020290"/>
            <a:ext cx="3560618" cy="3146071"/>
          </a:xfrm>
          <a:custGeom>
            <a:avLst/>
            <a:gdLst>
              <a:gd name="connsiteX0" fmla="*/ 1094509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94509 w 3629891"/>
              <a:gd name="connsiteY7" fmla="*/ 374073 h 3699164"/>
              <a:gd name="connsiteX0" fmla="*/ 1052945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1052945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983673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997528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99164"/>
              <a:gd name="connsiteX1" fmla="*/ 0 w 3629891"/>
              <a:gd name="connsiteY1" fmla="*/ 3588328 h 3699164"/>
              <a:gd name="connsiteX2" fmla="*/ 3408218 w 3629891"/>
              <a:gd name="connsiteY2" fmla="*/ 3699164 h 3699164"/>
              <a:gd name="connsiteX3" fmla="*/ 3629891 w 3629891"/>
              <a:gd name="connsiteY3" fmla="*/ 597187 h 3699164"/>
              <a:gd name="connsiteX4" fmla="*/ 2147455 w 3629891"/>
              <a:gd name="connsiteY4" fmla="*/ 599345 h 3699164"/>
              <a:gd name="connsiteX5" fmla="*/ 2216727 w 3629891"/>
              <a:gd name="connsiteY5" fmla="*/ 0 h 3699164"/>
              <a:gd name="connsiteX6" fmla="*/ 1094509 w 3629891"/>
              <a:gd name="connsiteY6" fmla="*/ 41564 h 3699164"/>
              <a:gd name="connsiteX7" fmla="*/ 914400 w 3629891"/>
              <a:gd name="connsiteY7" fmla="*/ 374073 h 3699164"/>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914400 w 3629891"/>
              <a:gd name="connsiteY0" fmla="*/ 374073 h 3619095"/>
              <a:gd name="connsiteX1" fmla="*/ 0 w 3629891"/>
              <a:gd name="connsiteY1" fmla="*/ 3588328 h 3619095"/>
              <a:gd name="connsiteX2" fmla="*/ 3463636 w 3629891"/>
              <a:gd name="connsiteY2" fmla="*/ 3619095 h 3619095"/>
              <a:gd name="connsiteX3" fmla="*/ 3629891 w 3629891"/>
              <a:gd name="connsiteY3" fmla="*/ 597187 h 3619095"/>
              <a:gd name="connsiteX4" fmla="*/ 2147455 w 3629891"/>
              <a:gd name="connsiteY4" fmla="*/ 599345 h 3619095"/>
              <a:gd name="connsiteX5" fmla="*/ 2216727 w 3629891"/>
              <a:gd name="connsiteY5" fmla="*/ 0 h 3619095"/>
              <a:gd name="connsiteX6" fmla="*/ 1094509 w 3629891"/>
              <a:gd name="connsiteY6" fmla="*/ 41564 h 3619095"/>
              <a:gd name="connsiteX7" fmla="*/ 914400 w 3629891"/>
              <a:gd name="connsiteY7" fmla="*/ 374073 h 3619095"/>
              <a:gd name="connsiteX0" fmla="*/ 789709 w 3505200"/>
              <a:gd name="connsiteY0" fmla="*/ 374073 h 3636368"/>
              <a:gd name="connsiteX1" fmla="*/ 0 w 3505200"/>
              <a:gd name="connsiteY1" fmla="*/ 3636368 h 3636368"/>
              <a:gd name="connsiteX2" fmla="*/ 3338945 w 3505200"/>
              <a:gd name="connsiteY2" fmla="*/ 3619095 h 3636368"/>
              <a:gd name="connsiteX3" fmla="*/ 3505200 w 3505200"/>
              <a:gd name="connsiteY3" fmla="*/ 597187 h 3636368"/>
              <a:gd name="connsiteX4" fmla="*/ 2022764 w 3505200"/>
              <a:gd name="connsiteY4" fmla="*/ 599345 h 3636368"/>
              <a:gd name="connsiteX5" fmla="*/ 2092036 w 3505200"/>
              <a:gd name="connsiteY5" fmla="*/ 0 h 3636368"/>
              <a:gd name="connsiteX6" fmla="*/ 969818 w 3505200"/>
              <a:gd name="connsiteY6" fmla="*/ 41564 h 3636368"/>
              <a:gd name="connsiteX7" fmla="*/ 789709 w 3505200"/>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 name="connsiteX0" fmla="*/ 845127 w 3560618"/>
              <a:gd name="connsiteY0" fmla="*/ 374073 h 3636368"/>
              <a:gd name="connsiteX1" fmla="*/ 0 w 3560618"/>
              <a:gd name="connsiteY1" fmla="*/ 3636368 h 3636368"/>
              <a:gd name="connsiteX2" fmla="*/ 3394363 w 3560618"/>
              <a:gd name="connsiteY2" fmla="*/ 3619095 h 3636368"/>
              <a:gd name="connsiteX3" fmla="*/ 3560618 w 3560618"/>
              <a:gd name="connsiteY3" fmla="*/ 597187 h 3636368"/>
              <a:gd name="connsiteX4" fmla="*/ 2078182 w 3560618"/>
              <a:gd name="connsiteY4" fmla="*/ 599345 h 3636368"/>
              <a:gd name="connsiteX5" fmla="*/ 2147454 w 3560618"/>
              <a:gd name="connsiteY5" fmla="*/ 0 h 3636368"/>
              <a:gd name="connsiteX6" fmla="*/ 1025236 w 3560618"/>
              <a:gd name="connsiteY6" fmla="*/ 41564 h 3636368"/>
              <a:gd name="connsiteX7" fmla="*/ 845127 w 3560618"/>
              <a:gd name="connsiteY7" fmla="*/ 374073 h 363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618" h="3636368">
                <a:moveTo>
                  <a:pt x="845127" y="374073"/>
                </a:moveTo>
                <a:lnTo>
                  <a:pt x="0" y="3636368"/>
                </a:lnTo>
                <a:lnTo>
                  <a:pt x="3394363" y="3619095"/>
                </a:lnTo>
                <a:lnTo>
                  <a:pt x="3560618" y="597187"/>
                </a:lnTo>
                <a:lnTo>
                  <a:pt x="2078182" y="599345"/>
                </a:lnTo>
                <a:lnTo>
                  <a:pt x="2147454" y="0"/>
                </a:lnTo>
                <a:lnTo>
                  <a:pt x="1025236" y="41564"/>
                </a:lnTo>
                <a:lnTo>
                  <a:pt x="845127" y="374073"/>
                </a:lnTo>
                <a:close/>
              </a:path>
            </a:pathLst>
          </a:cu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361CB1DA-F083-427B-84E7-8BDF697307D8}"/>
              </a:ext>
            </a:extLst>
          </p:cNvPr>
          <p:cNvSpPr/>
          <p:nvPr/>
        </p:nvSpPr>
        <p:spPr>
          <a:xfrm>
            <a:off x="5403273" y="3560618"/>
            <a:ext cx="1468582" cy="2729346"/>
          </a:xfrm>
          <a:custGeom>
            <a:avLst/>
            <a:gdLst>
              <a:gd name="connsiteX0" fmla="*/ 138545 w 1468582"/>
              <a:gd name="connsiteY0" fmla="*/ 221673 h 2729346"/>
              <a:gd name="connsiteX1" fmla="*/ 0 w 1468582"/>
              <a:gd name="connsiteY1" fmla="*/ 2729346 h 2729346"/>
              <a:gd name="connsiteX2" fmla="*/ 1468582 w 1468582"/>
              <a:gd name="connsiteY2" fmla="*/ 2729346 h 2729346"/>
              <a:gd name="connsiteX3" fmla="*/ 1274618 w 1468582"/>
              <a:gd name="connsiteY3" fmla="*/ 0 h 2729346"/>
              <a:gd name="connsiteX4" fmla="*/ 166254 w 1468582"/>
              <a:gd name="connsiteY4" fmla="*/ 55418 h 2729346"/>
              <a:gd name="connsiteX5" fmla="*/ 138545 w 1468582"/>
              <a:gd name="connsiteY5" fmla="*/ 221673 h 27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582" h="2729346">
                <a:moveTo>
                  <a:pt x="138545" y="221673"/>
                </a:moveTo>
                <a:lnTo>
                  <a:pt x="0" y="2729346"/>
                </a:lnTo>
                <a:lnTo>
                  <a:pt x="1468582" y="2729346"/>
                </a:lnTo>
                <a:lnTo>
                  <a:pt x="1274618" y="0"/>
                </a:lnTo>
                <a:lnTo>
                  <a:pt x="166254" y="55418"/>
                </a:lnTo>
                <a:lnTo>
                  <a:pt x="138545" y="221673"/>
                </a:lnTo>
                <a:close/>
              </a:path>
            </a:pathLst>
          </a:cu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15" name="Figura a mano libera: forma 14">
            <a:extLst>
              <a:ext uri="{FF2B5EF4-FFF2-40B4-BE49-F238E27FC236}">
                <a16:creationId xmlns:a16="http://schemas.microsoft.com/office/drawing/2014/main" id="{81E51436-A350-4048-BCAE-EEDAB7C60179}"/>
              </a:ext>
            </a:extLst>
          </p:cNvPr>
          <p:cNvSpPr/>
          <p:nvPr/>
        </p:nvSpPr>
        <p:spPr>
          <a:xfrm>
            <a:off x="6622473" y="1981200"/>
            <a:ext cx="3893127" cy="4350327"/>
          </a:xfrm>
          <a:custGeom>
            <a:avLst/>
            <a:gdLst>
              <a:gd name="connsiteX0" fmla="*/ 0 w 3893127"/>
              <a:gd name="connsiteY0" fmla="*/ 96982 h 4350327"/>
              <a:gd name="connsiteX1" fmla="*/ 332509 w 3893127"/>
              <a:gd name="connsiteY1" fmla="*/ 4253345 h 4350327"/>
              <a:gd name="connsiteX2" fmla="*/ 3740727 w 3893127"/>
              <a:gd name="connsiteY2" fmla="*/ 4350327 h 4350327"/>
              <a:gd name="connsiteX3" fmla="*/ 3893127 w 3893127"/>
              <a:gd name="connsiteY3" fmla="*/ 3962400 h 4350327"/>
              <a:gd name="connsiteX4" fmla="*/ 3117272 w 3893127"/>
              <a:gd name="connsiteY4" fmla="*/ 1385455 h 4350327"/>
              <a:gd name="connsiteX5" fmla="*/ 2563091 w 3893127"/>
              <a:gd name="connsiteY5" fmla="*/ 1413164 h 4350327"/>
              <a:gd name="connsiteX6" fmla="*/ 2230582 w 3893127"/>
              <a:gd name="connsiteY6" fmla="*/ 96982 h 4350327"/>
              <a:gd name="connsiteX7" fmla="*/ 69272 w 3893127"/>
              <a:gd name="connsiteY7" fmla="*/ 0 h 4350327"/>
              <a:gd name="connsiteX8" fmla="*/ 0 w 3893127"/>
              <a:gd name="connsiteY8" fmla="*/ 96982 h 435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127" h="4350327">
                <a:moveTo>
                  <a:pt x="0" y="96982"/>
                </a:moveTo>
                <a:lnTo>
                  <a:pt x="332509" y="4253345"/>
                </a:lnTo>
                <a:lnTo>
                  <a:pt x="3740727" y="4350327"/>
                </a:lnTo>
                <a:lnTo>
                  <a:pt x="3893127" y="3962400"/>
                </a:lnTo>
                <a:lnTo>
                  <a:pt x="3117272" y="1385455"/>
                </a:lnTo>
                <a:lnTo>
                  <a:pt x="2563091" y="1413164"/>
                </a:lnTo>
                <a:lnTo>
                  <a:pt x="2230582" y="96982"/>
                </a:lnTo>
                <a:lnTo>
                  <a:pt x="69272" y="0"/>
                </a:lnTo>
                <a:lnTo>
                  <a:pt x="0" y="96982"/>
                </a:lnTo>
                <a:close/>
              </a:path>
            </a:pathLst>
          </a:cu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6" name="Ovale 15">
            <a:extLst>
              <a:ext uri="{FF2B5EF4-FFF2-40B4-BE49-F238E27FC236}">
                <a16:creationId xmlns:a16="http://schemas.microsoft.com/office/drawing/2014/main" id="{9DF0419C-294B-4DA5-BC13-949E63F8D8B1}"/>
              </a:ext>
            </a:extLst>
          </p:cNvPr>
          <p:cNvSpPr/>
          <p:nvPr/>
        </p:nvSpPr>
        <p:spPr>
          <a:xfrm>
            <a:off x="8996911" y="2729345"/>
            <a:ext cx="748145" cy="69965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18" name="Rettangolo 17">
            <a:extLst>
              <a:ext uri="{FF2B5EF4-FFF2-40B4-BE49-F238E27FC236}">
                <a16:creationId xmlns:a16="http://schemas.microsoft.com/office/drawing/2014/main" id="{07DAFCFB-8E88-47D1-8EB7-BC9C1DCF3305}"/>
              </a:ext>
            </a:extLst>
          </p:cNvPr>
          <p:cNvSpPr/>
          <p:nvPr/>
        </p:nvSpPr>
        <p:spPr>
          <a:xfrm>
            <a:off x="3895012" y="2590800"/>
            <a:ext cx="2660073" cy="821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igura a mano libera: forma 20">
            <a:extLst>
              <a:ext uri="{FF2B5EF4-FFF2-40B4-BE49-F238E27FC236}">
                <a16:creationId xmlns:a16="http://schemas.microsoft.com/office/drawing/2014/main" id="{95D864A7-9067-4978-80E1-B560A8446A0D}"/>
              </a:ext>
            </a:extLst>
          </p:cNvPr>
          <p:cNvSpPr/>
          <p:nvPr/>
        </p:nvSpPr>
        <p:spPr>
          <a:xfrm>
            <a:off x="1787236" y="1302327"/>
            <a:ext cx="1759528" cy="1939637"/>
          </a:xfrm>
          <a:custGeom>
            <a:avLst/>
            <a:gdLst>
              <a:gd name="connsiteX0" fmla="*/ 0 w 1759528"/>
              <a:gd name="connsiteY0" fmla="*/ 69273 h 1939637"/>
              <a:gd name="connsiteX1" fmla="*/ 318655 w 1759528"/>
              <a:gd name="connsiteY1" fmla="*/ 1579418 h 1939637"/>
              <a:gd name="connsiteX2" fmla="*/ 1136073 w 1759528"/>
              <a:gd name="connsiteY2" fmla="*/ 1537855 h 1939637"/>
              <a:gd name="connsiteX3" fmla="*/ 1163782 w 1759528"/>
              <a:gd name="connsiteY3" fmla="*/ 1884218 h 1939637"/>
              <a:gd name="connsiteX4" fmla="*/ 1759528 w 1759528"/>
              <a:gd name="connsiteY4" fmla="*/ 1939637 h 1939637"/>
              <a:gd name="connsiteX5" fmla="*/ 1759528 w 1759528"/>
              <a:gd name="connsiteY5" fmla="*/ 1330037 h 1939637"/>
              <a:gd name="connsiteX6" fmla="*/ 1219200 w 1759528"/>
              <a:gd name="connsiteY6" fmla="*/ 1288473 h 1939637"/>
              <a:gd name="connsiteX7" fmla="*/ 1149928 w 1759528"/>
              <a:gd name="connsiteY7" fmla="*/ 0 h 1939637"/>
              <a:gd name="connsiteX8" fmla="*/ 41564 w 1759528"/>
              <a:gd name="connsiteY8" fmla="*/ 27709 h 1939637"/>
              <a:gd name="connsiteX9" fmla="*/ 0 w 1759528"/>
              <a:gd name="connsiteY9" fmla="*/ 69273 h 193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528" h="1939637">
                <a:moveTo>
                  <a:pt x="0" y="69273"/>
                </a:moveTo>
                <a:lnTo>
                  <a:pt x="318655" y="1579418"/>
                </a:lnTo>
                <a:lnTo>
                  <a:pt x="1136073" y="1537855"/>
                </a:lnTo>
                <a:lnTo>
                  <a:pt x="1163782" y="1884218"/>
                </a:lnTo>
                <a:lnTo>
                  <a:pt x="1759528" y="1939637"/>
                </a:lnTo>
                <a:lnTo>
                  <a:pt x="1759528" y="1330037"/>
                </a:lnTo>
                <a:lnTo>
                  <a:pt x="1219200" y="1288473"/>
                </a:lnTo>
                <a:lnTo>
                  <a:pt x="1149928" y="0"/>
                </a:lnTo>
                <a:lnTo>
                  <a:pt x="41564" y="27709"/>
                </a:lnTo>
                <a:lnTo>
                  <a:pt x="0" y="69273"/>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BACC7BB-C1D8-44BE-9FD1-54BFFAB6E587}"/>
              </a:ext>
            </a:extLst>
          </p:cNvPr>
          <p:cNvSpPr/>
          <p:nvPr/>
        </p:nvSpPr>
        <p:spPr>
          <a:xfrm>
            <a:off x="3172690" y="1025236"/>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Interruttore generale PWR</a:t>
            </a:r>
            <a:r>
              <a:rPr lang="it-IT" dirty="0"/>
              <a:t> </a:t>
            </a:r>
          </a:p>
        </p:txBody>
      </p:sp>
      <p:sp>
        <p:nvSpPr>
          <p:cNvPr id="23" name="Rettangolo 22">
            <a:extLst>
              <a:ext uri="{FF2B5EF4-FFF2-40B4-BE49-F238E27FC236}">
                <a16:creationId xmlns:a16="http://schemas.microsoft.com/office/drawing/2014/main" id="{BBA1B8DA-BD6D-4C7B-B19D-6EF93255C6D0}"/>
              </a:ext>
            </a:extLst>
          </p:cNvPr>
          <p:cNvSpPr/>
          <p:nvPr/>
        </p:nvSpPr>
        <p:spPr>
          <a:xfrm>
            <a:off x="4566488" y="1801090"/>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Connettore Scorbot</a:t>
            </a:r>
          </a:p>
        </p:txBody>
      </p:sp>
      <p:sp>
        <p:nvSpPr>
          <p:cNvPr id="24" name="Rettangolo 23">
            <a:extLst>
              <a:ext uri="{FF2B5EF4-FFF2-40B4-BE49-F238E27FC236}">
                <a16:creationId xmlns:a16="http://schemas.microsoft.com/office/drawing/2014/main" id="{14625974-8436-42A9-8290-152BFD064070}"/>
              </a:ext>
            </a:extLst>
          </p:cNvPr>
          <p:cNvSpPr/>
          <p:nvPr/>
        </p:nvSpPr>
        <p:spPr>
          <a:xfrm>
            <a:off x="9784066" y="2036617"/>
            <a:ext cx="1759527" cy="69272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Regolazione offset correnti</a:t>
            </a:r>
          </a:p>
        </p:txBody>
      </p:sp>
      <p:sp>
        <p:nvSpPr>
          <p:cNvPr id="25" name="Rettangolo 24">
            <a:extLst>
              <a:ext uri="{FF2B5EF4-FFF2-40B4-BE49-F238E27FC236}">
                <a16:creationId xmlns:a16="http://schemas.microsoft.com/office/drawing/2014/main" id="{34B5E622-F14F-48B5-8238-EF40733602BE}"/>
              </a:ext>
            </a:extLst>
          </p:cNvPr>
          <p:cNvSpPr/>
          <p:nvPr/>
        </p:nvSpPr>
        <p:spPr>
          <a:xfrm>
            <a:off x="6782941" y="789709"/>
            <a:ext cx="2056259" cy="104298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Arduino mega</a:t>
            </a:r>
          </a:p>
          <a:p>
            <a:pPr algn="ctr"/>
            <a:r>
              <a:rPr lang="it-IT" dirty="0">
                <a:solidFill>
                  <a:schemeClr val="tx1"/>
                </a:solidFill>
              </a:rPr>
              <a:t> + </a:t>
            </a:r>
          </a:p>
          <a:p>
            <a:pPr algn="ctr"/>
            <a:r>
              <a:rPr lang="it-IT" dirty="0">
                <a:solidFill>
                  <a:schemeClr val="tx1"/>
                </a:solidFill>
              </a:rPr>
              <a:t>Connettore </a:t>
            </a:r>
            <a:r>
              <a:rPr lang="it-IT" dirty="0" err="1">
                <a:solidFill>
                  <a:schemeClr val="tx1"/>
                </a:solidFill>
              </a:rPr>
              <a:t>Rasp</a:t>
            </a:r>
            <a:endParaRPr lang="it-IT" dirty="0">
              <a:solidFill>
                <a:schemeClr val="tx1"/>
              </a:solidFill>
            </a:endParaRPr>
          </a:p>
        </p:txBody>
      </p:sp>
      <p:sp>
        <p:nvSpPr>
          <p:cNvPr id="26" name="Rettangolo 25">
            <a:extLst>
              <a:ext uri="{FF2B5EF4-FFF2-40B4-BE49-F238E27FC236}">
                <a16:creationId xmlns:a16="http://schemas.microsoft.com/office/drawing/2014/main" id="{D73F42ED-D5DE-4FEB-90AD-5F3788F20A31}"/>
              </a:ext>
            </a:extLst>
          </p:cNvPr>
          <p:cNvSpPr/>
          <p:nvPr/>
        </p:nvSpPr>
        <p:spPr>
          <a:xfrm>
            <a:off x="5257800" y="6092102"/>
            <a:ext cx="1759527" cy="69272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Alimentatore</a:t>
            </a:r>
          </a:p>
        </p:txBody>
      </p:sp>
      <p:sp>
        <p:nvSpPr>
          <p:cNvPr id="27" name="Rettangolo 26">
            <a:extLst>
              <a:ext uri="{FF2B5EF4-FFF2-40B4-BE49-F238E27FC236}">
                <a16:creationId xmlns:a16="http://schemas.microsoft.com/office/drawing/2014/main" id="{788BB7B1-9A3C-408D-8BC3-F3CB719F392D}"/>
              </a:ext>
            </a:extLst>
          </p:cNvPr>
          <p:cNvSpPr/>
          <p:nvPr/>
        </p:nvSpPr>
        <p:spPr>
          <a:xfrm>
            <a:off x="1323111" y="6092102"/>
            <a:ext cx="1759527" cy="69272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Motor Driver</a:t>
            </a:r>
          </a:p>
        </p:txBody>
      </p:sp>
    </p:spTree>
    <p:extLst>
      <p:ext uri="{BB962C8B-B14F-4D97-AF65-F5344CB8AC3E}">
        <p14:creationId xmlns:p14="http://schemas.microsoft.com/office/powerpoint/2010/main" val="445686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C961074-863D-994B-B57C-49FE3BED4145}"/>
              </a:ext>
            </a:extLst>
          </p:cNvPr>
          <p:cNvSpPr>
            <a:spLocks noGrp="1"/>
          </p:cNvSpPr>
          <p:nvPr>
            <p:ph type="title"/>
          </p:nvPr>
        </p:nvSpPr>
        <p:spPr>
          <a:xfrm>
            <a:off x="58901" y="39688"/>
            <a:ext cx="4378987"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invia: </a:t>
            </a:r>
          </a:p>
        </p:txBody>
      </p:sp>
      <p:sp>
        <p:nvSpPr>
          <p:cNvPr id="5" name="CasellaDiTesto 4">
            <a:extLst>
              <a:ext uri="{FF2B5EF4-FFF2-40B4-BE49-F238E27FC236}">
                <a16:creationId xmlns:a16="http://schemas.microsoft.com/office/drawing/2014/main" id="{55C9C706-3D31-D643-8E01-8D9C73028069}"/>
              </a:ext>
            </a:extLst>
          </p:cNvPr>
          <p:cNvSpPr txBox="1"/>
          <p:nvPr/>
        </p:nvSpPr>
        <p:spPr>
          <a:xfrm>
            <a:off x="390144" y="750465"/>
            <a:ext cx="4279392"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Struttura messaggio:</a:t>
            </a:r>
          </a:p>
        </p:txBody>
      </p:sp>
      <p:sp>
        <p:nvSpPr>
          <p:cNvPr id="6" name="CasellaDiTesto 5">
            <a:extLst>
              <a:ext uri="{FF2B5EF4-FFF2-40B4-BE49-F238E27FC236}">
                <a16:creationId xmlns:a16="http://schemas.microsoft.com/office/drawing/2014/main" id="{72937994-EA4D-1041-BC03-07D44FE986E4}"/>
              </a:ext>
            </a:extLst>
          </p:cNvPr>
          <p:cNvSpPr txBox="1"/>
          <p:nvPr/>
        </p:nvSpPr>
        <p:spPr>
          <a:xfrm>
            <a:off x="408510" y="2086138"/>
            <a:ext cx="9966881" cy="430887"/>
          </a:xfrm>
          <a:prstGeom prst="rect">
            <a:avLst/>
          </a:prstGeom>
          <a:noFill/>
          <a:ln w="19050">
            <a:solidFill>
              <a:srgbClr val="002060"/>
            </a:solidFill>
          </a:ln>
        </p:spPr>
        <p:txBody>
          <a:bodyPr wrap="square" rtlCol="0">
            <a:spAutoFit/>
          </a:bodyPr>
          <a:lstStyle/>
          <a:p>
            <a:r>
              <a:rPr lang="it-IT" sz="2200" b="1" dirty="0"/>
              <a:t>e|enc1|enc2|enc3|enc4|enc5|enc6|cor1|cor2|cor3|cor4|cor5|cor6\</a:t>
            </a:r>
            <a:r>
              <a:rPr lang="it-IT" sz="2200" b="1" dirty="0" err="1"/>
              <a:t>n</a:t>
            </a:r>
            <a:endParaRPr lang="it-IT" sz="2200" b="1" dirty="0"/>
          </a:p>
        </p:txBody>
      </p:sp>
      <p:sp>
        <p:nvSpPr>
          <p:cNvPr id="7" name="CasellaDiTesto 6">
            <a:extLst>
              <a:ext uri="{FF2B5EF4-FFF2-40B4-BE49-F238E27FC236}">
                <a16:creationId xmlns:a16="http://schemas.microsoft.com/office/drawing/2014/main" id="{BB8032B4-4E52-E84D-8800-49184EAF2563}"/>
              </a:ext>
            </a:extLst>
          </p:cNvPr>
          <p:cNvSpPr txBox="1"/>
          <p:nvPr/>
        </p:nvSpPr>
        <p:spPr>
          <a:xfrm>
            <a:off x="402337" y="3274030"/>
            <a:ext cx="11742954" cy="307777"/>
          </a:xfrm>
          <a:prstGeom prst="rect">
            <a:avLst/>
          </a:prstGeom>
          <a:noFill/>
          <a:ln w="19050">
            <a:solidFill>
              <a:srgbClr val="002060"/>
            </a:solidFill>
          </a:ln>
        </p:spPr>
        <p:txBody>
          <a:bodyPr wrap="square" rtlCol="0">
            <a:spAutoFit/>
          </a:bodyPr>
          <a:lstStyle/>
          <a:p>
            <a:r>
              <a:rPr lang="it-IT" sz="1400" b="1" dirty="0"/>
              <a:t>i|eMax1|eMax2|eMax3|eMax4|eMax5|eMax6|emin1|emin2|emin3|emin4|emin5|emin6|cMax1|cMax2|cMax3|cMax4|cMax5|cMax6\</a:t>
            </a:r>
            <a:r>
              <a:rPr lang="it-IT" sz="1400" b="1" dirty="0" err="1"/>
              <a:t>n</a:t>
            </a:r>
            <a:endParaRPr lang="it-IT" sz="1400" b="1" dirty="0"/>
          </a:p>
        </p:txBody>
      </p:sp>
      <p:sp>
        <p:nvSpPr>
          <p:cNvPr id="8" name="CasellaDiTesto 7">
            <a:extLst>
              <a:ext uri="{FF2B5EF4-FFF2-40B4-BE49-F238E27FC236}">
                <a16:creationId xmlns:a16="http://schemas.microsoft.com/office/drawing/2014/main" id="{A61138C1-9170-0546-9DFD-6CD00A07EABD}"/>
              </a:ext>
            </a:extLst>
          </p:cNvPr>
          <p:cNvSpPr txBox="1"/>
          <p:nvPr/>
        </p:nvSpPr>
        <p:spPr>
          <a:xfrm>
            <a:off x="366869" y="4874266"/>
            <a:ext cx="4279392" cy="584775"/>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Due tipologie:</a:t>
            </a:r>
          </a:p>
        </p:txBody>
      </p:sp>
      <p:sp>
        <p:nvSpPr>
          <p:cNvPr id="9" name="Freccia destra 8">
            <a:extLst>
              <a:ext uri="{FF2B5EF4-FFF2-40B4-BE49-F238E27FC236}">
                <a16:creationId xmlns:a16="http://schemas.microsoft.com/office/drawing/2014/main" id="{18AE9371-F92F-4A48-9252-8AAEDE55F885}"/>
              </a:ext>
            </a:extLst>
          </p:cNvPr>
          <p:cNvSpPr/>
          <p:nvPr/>
        </p:nvSpPr>
        <p:spPr>
          <a:xfrm rot="20938480">
            <a:off x="4670831" y="4546377"/>
            <a:ext cx="2850339" cy="43651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destra 9">
            <a:extLst>
              <a:ext uri="{FF2B5EF4-FFF2-40B4-BE49-F238E27FC236}">
                <a16:creationId xmlns:a16="http://schemas.microsoft.com/office/drawing/2014/main" id="{05EF045E-8186-DC4F-A3CC-77BA4B409147}"/>
              </a:ext>
            </a:extLst>
          </p:cNvPr>
          <p:cNvSpPr/>
          <p:nvPr/>
        </p:nvSpPr>
        <p:spPr>
          <a:xfrm rot="498422">
            <a:off x="4688983" y="5257396"/>
            <a:ext cx="2861286" cy="47698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76D178E4-E8AB-FE4C-AA78-ADE12D1806C4}"/>
              </a:ext>
            </a:extLst>
          </p:cNvPr>
          <p:cNvSpPr/>
          <p:nvPr/>
        </p:nvSpPr>
        <p:spPr>
          <a:xfrm>
            <a:off x="22325" y="2129906"/>
            <a:ext cx="344544" cy="3231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Ovale 12">
            <a:extLst>
              <a:ext uri="{FF2B5EF4-FFF2-40B4-BE49-F238E27FC236}">
                <a16:creationId xmlns:a16="http://schemas.microsoft.com/office/drawing/2014/main" id="{BDFADF1B-A0FC-A44F-96A1-9F5B45FB8E56}"/>
              </a:ext>
            </a:extLst>
          </p:cNvPr>
          <p:cNvSpPr/>
          <p:nvPr/>
        </p:nvSpPr>
        <p:spPr>
          <a:xfrm>
            <a:off x="22325" y="3267416"/>
            <a:ext cx="344544" cy="3231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70C9D83-44D7-C247-8729-63612B5050D5}"/>
              </a:ext>
            </a:extLst>
          </p:cNvPr>
          <p:cNvSpPr txBox="1"/>
          <p:nvPr/>
        </p:nvSpPr>
        <p:spPr>
          <a:xfrm>
            <a:off x="7569716" y="3988420"/>
            <a:ext cx="4279392" cy="569387"/>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100" dirty="0">
                <a:ln w="0"/>
                <a:effectLst>
                  <a:outerShdw blurRad="38100" dist="19050" dir="2700000" algn="tl" rotWithShape="0">
                    <a:schemeClr val="dk1">
                      <a:alpha val="40000"/>
                    </a:schemeClr>
                  </a:outerShdw>
                </a:effectLst>
              </a:rPr>
              <a:t>Messaggio Encoder</a:t>
            </a:r>
          </a:p>
        </p:txBody>
      </p:sp>
      <p:sp>
        <p:nvSpPr>
          <p:cNvPr id="15" name="CasellaDiTesto 14">
            <a:extLst>
              <a:ext uri="{FF2B5EF4-FFF2-40B4-BE49-F238E27FC236}">
                <a16:creationId xmlns:a16="http://schemas.microsoft.com/office/drawing/2014/main" id="{FE0BE5B6-C663-AE48-85EE-8964A6BF849E}"/>
              </a:ext>
            </a:extLst>
          </p:cNvPr>
          <p:cNvSpPr txBox="1"/>
          <p:nvPr/>
        </p:nvSpPr>
        <p:spPr>
          <a:xfrm>
            <a:off x="7592990" y="5459041"/>
            <a:ext cx="4552301" cy="569387"/>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it-IT" sz="3100" dirty="0">
                <a:ln w="0"/>
                <a:effectLst>
                  <a:outerShdw blurRad="38100" dist="19050" dir="2700000" algn="tl" rotWithShape="0">
                    <a:schemeClr val="dk1">
                      <a:alpha val="40000"/>
                    </a:schemeClr>
                  </a:outerShdw>
                </a:effectLst>
              </a:rPr>
              <a:t>Messaggio impostazioni</a:t>
            </a:r>
            <a:endParaRPr lang="it-IT" sz="3100" b="1" dirty="0">
              <a:ln w="12700">
                <a:solidFill>
                  <a:schemeClr val="accent3">
                    <a:lumMod val="50000"/>
                  </a:schemeClr>
                </a:solidFill>
                <a:prstDash val="solid"/>
              </a:ln>
              <a:solidFill>
                <a:srgbClr val="002060"/>
              </a:solidFill>
              <a:effectLst>
                <a:innerShdw blurRad="177800">
                  <a:schemeClr val="accent3">
                    <a:lumMod val="50000"/>
                  </a:schemeClr>
                </a:innerShdw>
              </a:effectLst>
            </a:endParaRPr>
          </a:p>
        </p:txBody>
      </p:sp>
    </p:spTree>
    <p:extLst>
      <p:ext uri="{BB962C8B-B14F-4D97-AF65-F5344CB8AC3E}">
        <p14:creationId xmlns:p14="http://schemas.microsoft.com/office/powerpoint/2010/main" val="5634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95FD938E-7B25-D747-8FFC-302D26266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41" y="733817"/>
            <a:ext cx="7119139" cy="3757323"/>
          </a:xfrm>
          <a:ln w="76200">
            <a:solidFill>
              <a:schemeClr val="accent2"/>
            </a:solidFill>
          </a:ln>
        </p:spPr>
      </p:pic>
      <p:sp>
        <p:nvSpPr>
          <p:cNvPr id="4" name="Titolo 1">
            <a:extLst>
              <a:ext uri="{FF2B5EF4-FFF2-40B4-BE49-F238E27FC236}">
                <a16:creationId xmlns:a16="http://schemas.microsoft.com/office/drawing/2014/main" id="{6E7A745F-36FD-9246-BBDB-77A41CAA1B2D}"/>
              </a:ext>
            </a:extLst>
          </p:cNvPr>
          <p:cNvSpPr>
            <a:spLocks noGrp="1"/>
          </p:cNvSpPr>
          <p:nvPr>
            <p:ph type="title"/>
          </p:nvPr>
        </p:nvSpPr>
        <p:spPr>
          <a:xfrm>
            <a:off x="58901" y="39688"/>
            <a:ext cx="5305579"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invia: Controllo </a:t>
            </a:r>
          </a:p>
        </p:txBody>
      </p:sp>
      <p:pic>
        <p:nvPicPr>
          <p:cNvPr id="3" name="Immagine 2">
            <a:extLst>
              <a:ext uri="{FF2B5EF4-FFF2-40B4-BE49-F238E27FC236}">
                <a16:creationId xmlns:a16="http://schemas.microsoft.com/office/drawing/2014/main" id="{ED901944-91CE-D34C-AECE-333C90059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40" y="2405035"/>
            <a:ext cx="6037099" cy="4287865"/>
          </a:xfrm>
          <a:prstGeom prst="rect">
            <a:avLst/>
          </a:prstGeom>
          <a:ln w="76200">
            <a:solidFill>
              <a:schemeClr val="accent2"/>
            </a:solidFill>
          </a:ln>
        </p:spPr>
      </p:pic>
    </p:spTree>
    <p:extLst>
      <p:ext uri="{BB962C8B-B14F-4D97-AF65-F5344CB8AC3E}">
        <p14:creationId xmlns:p14="http://schemas.microsoft.com/office/powerpoint/2010/main" val="3172198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4B459FD-D35C-B148-8467-E964BCB812D8}"/>
              </a:ext>
            </a:extLst>
          </p:cNvPr>
          <p:cNvSpPr>
            <a:spLocks noGrp="1"/>
          </p:cNvSpPr>
          <p:nvPr>
            <p:ph type="title"/>
          </p:nvPr>
        </p:nvSpPr>
        <p:spPr>
          <a:xfrm>
            <a:off x="58901" y="39688"/>
            <a:ext cx="5305579" cy="580338"/>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it-IT" sz="3200" dirty="0"/>
              <a:t>Funzione leggi:</a:t>
            </a:r>
          </a:p>
        </p:txBody>
      </p:sp>
      <p:sp>
        <p:nvSpPr>
          <p:cNvPr id="5" name="CasellaDiTesto 4">
            <a:extLst>
              <a:ext uri="{FF2B5EF4-FFF2-40B4-BE49-F238E27FC236}">
                <a16:creationId xmlns:a16="http://schemas.microsoft.com/office/drawing/2014/main" id="{E23787E8-1853-F047-85DC-E38452099CAA}"/>
              </a:ext>
            </a:extLst>
          </p:cNvPr>
          <p:cNvSpPr txBox="1"/>
          <p:nvPr/>
        </p:nvSpPr>
        <p:spPr>
          <a:xfrm>
            <a:off x="744399" y="1024694"/>
            <a:ext cx="10375392" cy="1077218"/>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3200" b="1" dirty="0">
                <a:ln w="12700">
                  <a:solidFill>
                    <a:schemeClr val="accent3">
                      <a:lumMod val="50000"/>
                    </a:schemeClr>
                  </a:solidFill>
                  <a:prstDash val="solid"/>
                </a:ln>
                <a:solidFill>
                  <a:srgbClr val="002060"/>
                </a:solidFill>
                <a:effectLst>
                  <a:innerShdw blurRad="177800">
                    <a:schemeClr val="accent3">
                      <a:lumMod val="50000"/>
                    </a:schemeClr>
                  </a:innerShdw>
                </a:effectLst>
              </a:rPr>
              <a:t>Controllo del primo carattere per identificare il tipo di messaggio</a:t>
            </a:r>
          </a:p>
        </p:txBody>
      </p:sp>
      <p:sp>
        <p:nvSpPr>
          <p:cNvPr id="9" name="Freccia destra 8">
            <a:extLst>
              <a:ext uri="{FF2B5EF4-FFF2-40B4-BE49-F238E27FC236}">
                <a16:creationId xmlns:a16="http://schemas.microsoft.com/office/drawing/2014/main" id="{31B6E22A-10BF-9242-8E1D-9D40F75AE98A}"/>
              </a:ext>
            </a:extLst>
          </p:cNvPr>
          <p:cNvSpPr/>
          <p:nvPr/>
        </p:nvSpPr>
        <p:spPr>
          <a:xfrm rot="9019993">
            <a:off x="2775161" y="2504166"/>
            <a:ext cx="1462384" cy="32055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destra 9">
            <a:extLst>
              <a:ext uri="{FF2B5EF4-FFF2-40B4-BE49-F238E27FC236}">
                <a16:creationId xmlns:a16="http://schemas.microsoft.com/office/drawing/2014/main" id="{9F757F9D-3118-704C-ACF7-DA7F14842315}"/>
              </a:ext>
            </a:extLst>
          </p:cNvPr>
          <p:cNvSpPr/>
          <p:nvPr/>
        </p:nvSpPr>
        <p:spPr>
          <a:xfrm rot="2083742">
            <a:off x="7447172" y="2518486"/>
            <a:ext cx="1462028" cy="291916"/>
          </a:xfrm>
          <a:prstGeom prst="rightArrow">
            <a:avLst>
              <a:gd name="adj1" fmla="val 50000"/>
              <a:gd name="adj2" fmla="val 89532"/>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15E44FC1-DC5E-0542-9343-F6B58D6B2E11}"/>
              </a:ext>
            </a:extLst>
          </p:cNvPr>
          <p:cNvSpPr txBox="1"/>
          <p:nvPr/>
        </p:nvSpPr>
        <p:spPr>
          <a:xfrm>
            <a:off x="818778" y="4710958"/>
            <a:ext cx="832327"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solidFill>
                  <a:srgbClr val="002060"/>
                </a:solidFill>
                <a:effectLst>
                  <a:innerShdw blurRad="177800">
                    <a:schemeClr val="accent3">
                      <a:lumMod val="50000"/>
                    </a:schemeClr>
                  </a:innerShdw>
                </a:effectLst>
              </a:rPr>
              <a:t>‘e’</a:t>
            </a:r>
          </a:p>
        </p:txBody>
      </p:sp>
      <p:pic>
        <p:nvPicPr>
          <p:cNvPr id="14" name="Segnaposto contenuto 5">
            <a:extLst>
              <a:ext uri="{FF2B5EF4-FFF2-40B4-BE49-F238E27FC236}">
                <a16:creationId xmlns:a16="http://schemas.microsoft.com/office/drawing/2014/main" id="{5609C93C-C1A2-184C-9C36-0110E4231F83}"/>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200523" y="2949785"/>
            <a:ext cx="576667" cy="700986"/>
          </a:xfrm>
          <a:prstGeom prst="rect">
            <a:avLst/>
          </a:prstGeom>
        </p:spPr>
      </p:pic>
      <p:sp>
        <p:nvSpPr>
          <p:cNvPr id="16" name="Freccia destra 15">
            <a:extLst>
              <a:ext uri="{FF2B5EF4-FFF2-40B4-BE49-F238E27FC236}">
                <a16:creationId xmlns:a16="http://schemas.microsoft.com/office/drawing/2014/main" id="{950CF53D-A6E7-904F-BDC9-7B624A3A7BE6}"/>
              </a:ext>
            </a:extLst>
          </p:cNvPr>
          <p:cNvSpPr/>
          <p:nvPr/>
        </p:nvSpPr>
        <p:spPr>
          <a:xfrm rot="8073425">
            <a:off x="1186640" y="4110395"/>
            <a:ext cx="917925" cy="26425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Freccia destra 16">
            <a:extLst>
              <a:ext uri="{FF2B5EF4-FFF2-40B4-BE49-F238E27FC236}">
                <a16:creationId xmlns:a16="http://schemas.microsoft.com/office/drawing/2014/main" id="{23805113-1EDB-2F4D-85EB-9F40F06C1A6E}"/>
              </a:ext>
            </a:extLst>
          </p:cNvPr>
          <p:cNvSpPr/>
          <p:nvPr/>
        </p:nvSpPr>
        <p:spPr>
          <a:xfrm rot="3436110">
            <a:off x="2604301" y="4123379"/>
            <a:ext cx="941682" cy="25883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CasellaDiTesto 17">
            <a:extLst>
              <a:ext uri="{FF2B5EF4-FFF2-40B4-BE49-F238E27FC236}">
                <a16:creationId xmlns:a16="http://schemas.microsoft.com/office/drawing/2014/main" id="{1AFB10B2-65F7-8549-8147-04D643F6E233}"/>
              </a:ext>
            </a:extLst>
          </p:cNvPr>
          <p:cNvSpPr txBox="1"/>
          <p:nvPr/>
        </p:nvSpPr>
        <p:spPr>
          <a:xfrm>
            <a:off x="3075142" y="4728919"/>
            <a:ext cx="670303" cy="646331"/>
          </a:xfrm>
          <a:prstGeom prst="rect">
            <a:avLst/>
          </a:prstGeom>
          <a:noFill/>
          <a:ln w="76200">
            <a:solidFill>
              <a:srgbClr val="00206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it-IT" sz="3600" b="1" dirty="0">
                <a:ln w="12700">
                  <a:solidFill>
                    <a:schemeClr val="accent3">
                      <a:lumMod val="50000"/>
                    </a:schemeClr>
                  </a:solidFill>
                  <a:prstDash val="solid"/>
                </a:ln>
                <a:solidFill>
                  <a:srgbClr val="002060"/>
                </a:solidFill>
                <a:effectLst>
                  <a:innerShdw blurRad="177800">
                    <a:schemeClr val="accent3">
                      <a:lumMod val="50000"/>
                    </a:schemeClr>
                  </a:innerShdw>
                </a:effectLst>
              </a:rPr>
              <a:t>‘i’</a:t>
            </a:r>
          </a:p>
        </p:txBody>
      </p:sp>
      <p:sp>
        <p:nvSpPr>
          <p:cNvPr id="19" name="Segnaposto contenuto 2">
            <a:extLst>
              <a:ext uri="{FF2B5EF4-FFF2-40B4-BE49-F238E27FC236}">
                <a16:creationId xmlns:a16="http://schemas.microsoft.com/office/drawing/2014/main" id="{14FEFAA9-ED10-7547-879B-4A29BF869203}"/>
              </a:ext>
            </a:extLst>
          </p:cNvPr>
          <p:cNvSpPr>
            <a:spLocks noGrp="1"/>
          </p:cNvSpPr>
          <p:nvPr>
            <p:ph idx="1"/>
          </p:nvPr>
        </p:nvSpPr>
        <p:spPr>
          <a:xfrm>
            <a:off x="404751" y="5401392"/>
            <a:ext cx="1797535" cy="1300360"/>
          </a:xfrm>
        </p:spPr>
        <p:txBody>
          <a:bodyPr>
            <a:normAutofit/>
          </a:bodyPr>
          <a:lstStyle/>
          <a:p>
            <a:r>
              <a:rPr lang="it-IT" dirty="0"/>
              <a:t>Salvataggio in una lista collegata</a:t>
            </a:r>
          </a:p>
          <a:p>
            <a:pPr marL="0" indent="0">
              <a:buNone/>
            </a:pPr>
            <a:endParaRPr lang="it-IT" dirty="0"/>
          </a:p>
          <a:p>
            <a:endParaRPr lang="it-IT" dirty="0"/>
          </a:p>
        </p:txBody>
      </p:sp>
      <p:sp>
        <p:nvSpPr>
          <p:cNvPr id="20" name="Segnaposto contenuto 2">
            <a:extLst>
              <a:ext uri="{FF2B5EF4-FFF2-40B4-BE49-F238E27FC236}">
                <a16:creationId xmlns:a16="http://schemas.microsoft.com/office/drawing/2014/main" id="{0061BD06-9AC5-6B47-8B19-CD55688CD613}"/>
              </a:ext>
            </a:extLst>
          </p:cNvPr>
          <p:cNvSpPr txBox="1">
            <a:spLocks/>
          </p:cNvSpPr>
          <p:nvPr/>
        </p:nvSpPr>
        <p:spPr>
          <a:xfrm>
            <a:off x="2415715" y="5480933"/>
            <a:ext cx="2045760" cy="12208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Salvataggio in una struttura impostazioni apposita</a:t>
            </a:r>
          </a:p>
          <a:p>
            <a:endParaRPr lang="it-IT" dirty="0"/>
          </a:p>
        </p:txBody>
      </p:sp>
      <p:sp>
        <p:nvSpPr>
          <p:cNvPr id="2" name="CasellaDiTesto 1">
            <a:extLst>
              <a:ext uri="{FF2B5EF4-FFF2-40B4-BE49-F238E27FC236}">
                <a16:creationId xmlns:a16="http://schemas.microsoft.com/office/drawing/2014/main" id="{361BD837-83BF-984C-BC29-1AAC0C65C4FA}"/>
              </a:ext>
            </a:extLst>
          </p:cNvPr>
          <p:cNvSpPr txBox="1"/>
          <p:nvPr/>
        </p:nvSpPr>
        <p:spPr>
          <a:xfrm>
            <a:off x="1929221" y="3606757"/>
            <a:ext cx="1032004" cy="369332"/>
          </a:xfrm>
          <a:prstGeom prst="rect">
            <a:avLst/>
          </a:prstGeom>
          <a:noFill/>
        </p:spPr>
        <p:txBody>
          <a:bodyPr wrap="square" rtlCol="0">
            <a:spAutoFit/>
          </a:bodyPr>
          <a:lstStyle/>
          <a:p>
            <a:r>
              <a:rPr lang="it-IT" dirty="0" err="1"/>
              <a:t>Parsing</a:t>
            </a:r>
            <a:endParaRPr lang="it-IT" dirty="0"/>
          </a:p>
        </p:txBody>
      </p:sp>
      <p:sp>
        <p:nvSpPr>
          <p:cNvPr id="21" name="Segnaposto contenuto 2">
            <a:extLst>
              <a:ext uri="{FF2B5EF4-FFF2-40B4-BE49-F238E27FC236}">
                <a16:creationId xmlns:a16="http://schemas.microsoft.com/office/drawing/2014/main" id="{BCEECC95-B750-9C48-A805-67590A0058FB}"/>
              </a:ext>
            </a:extLst>
          </p:cNvPr>
          <p:cNvSpPr txBox="1">
            <a:spLocks/>
          </p:cNvSpPr>
          <p:nvPr/>
        </p:nvSpPr>
        <p:spPr>
          <a:xfrm>
            <a:off x="8178186" y="4839039"/>
            <a:ext cx="2045760" cy="12208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Salvataggio in una lista</a:t>
            </a:r>
          </a:p>
        </p:txBody>
      </p:sp>
      <p:pic>
        <p:nvPicPr>
          <p:cNvPr id="22" name="Immagine 21">
            <a:extLst>
              <a:ext uri="{FF2B5EF4-FFF2-40B4-BE49-F238E27FC236}">
                <a16:creationId xmlns:a16="http://schemas.microsoft.com/office/drawing/2014/main" id="{0CD0555A-DE60-C745-8757-56AE553E0C0B}"/>
              </a:ext>
            </a:extLst>
          </p:cNvPr>
          <p:cNvPicPr>
            <a:picLocks noChangeAspect="1"/>
          </p:cNvPicPr>
          <p:nvPr/>
        </p:nvPicPr>
        <p:blipFill>
          <a:blip r:embed="rId4"/>
          <a:stretch>
            <a:fillRect/>
          </a:stretch>
        </p:blipFill>
        <p:spPr>
          <a:xfrm>
            <a:off x="8555677" y="2878874"/>
            <a:ext cx="996097" cy="996097"/>
          </a:xfrm>
          <a:prstGeom prst="rect">
            <a:avLst/>
          </a:prstGeom>
        </p:spPr>
      </p:pic>
      <p:sp>
        <p:nvSpPr>
          <p:cNvPr id="23" name="Freccia destra 22">
            <a:extLst>
              <a:ext uri="{FF2B5EF4-FFF2-40B4-BE49-F238E27FC236}">
                <a16:creationId xmlns:a16="http://schemas.microsoft.com/office/drawing/2014/main" id="{DFA696AE-CC77-9D4D-B18B-41C3CE856512}"/>
              </a:ext>
            </a:extLst>
          </p:cNvPr>
          <p:cNvSpPr/>
          <p:nvPr/>
        </p:nvSpPr>
        <p:spPr>
          <a:xfrm rot="4654333">
            <a:off x="8682668" y="4161337"/>
            <a:ext cx="854258" cy="282988"/>
          </a:xfrm>
          <a:prstGeom prst="rightArrow">
            <a:avLst>
              <a:gd name="adj1" fmla="val 50000"/>
              <a:gd name="adj2" fmla="val 89532"/>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865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500"/>
                                        <p:tgtEl>
                                          <p:spTgt spid="1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6" grpId="0" animBg="1"/>
      <p:bldP spid="17" grpId="0" animBg="1"/>
      <p:bldP spid="18" grpId="0" animBg="1"/>
      <p:bldP spid="19" grpId="0" build="p"/>
      <p:bldP spid="20" grpId="0"/>
      <p:bldP spid="2" grpId="0"/>
      <p:bldP spid="21" grpId="0"/>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8E4669E-66EE-884F-826B-127976EAFE14}"/>
              </a:ext>
            </a:extLst>
          </p:cNvPr>
          <p:cNvSpPr txBox="1">
            <a:spLocks/>
          </p:cNvSpPr>
          <p:nvPr/>
        </p:nvSpPr>
        <p:spPr>
          <a:xfrm>
            <a:off x="58901" y="39688"/>
            <a:ext cx="5865381" cy="5803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it-IT" sz="3200" dirty="0"/>
              <a:t>Funzione leggi: Controllo</a:t>
            </a:r>
          </a:p>
        </p:txBody>
      </p:sp>
      <p:pic>
        <p:nvPicPr>
          <p:cNvPr id="6" name="Immagine 5">
            <a:extLst>
              <a:ext uri="{FF2B5EF4-FFF2-40B4-BE49-F238E27FC236}">
                <a16:creationId xmlns:a16="http://schemas.microsoft.com/office/drawing/2014/main" id="{80A90D68-D9E3-B141-AEFC-9F2D64C4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717550"/>
            <a:ext cx="6776191" cy="5012690"/>
          </a:xfrm>
          <a:prstGeom prst="rect">
            <a:avLst/>
          </a:prstGeom>
          <a:ln w="76200">
            <a:solidFill>
              <a:schemeClr val="accent2"/>
            </a:solidFill>
          </a:ln>
        </p:spPr>
      </p:pic>
      <p:pic>
        <p:nvPicPr>
          <p:cNvPr id="8" name="Immagine 7">
            <a:extLst>
              <a:ext uri="{FF2B5EF4-FFF2-40B4-BE49-F238E27FC236}">
                <a16:creationId xmlns:a16="http://schemas.microsoft.com/office/drawing/2014/main" id="{D0B46AFD-04CD-6C40-BA79-C3BB87B1C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240" y="3630612"/>
            <a:ext cx="7010400" cy="3187700"/>
          </a:xfrm>
          <a:prstGeom prst="rect">
            <a:avLst/>
          </a:prstGeom>
          <a:ln w="76200">
            <a:solidFill>
              <a:schemeClr val="accent2"/>
            </a:solidFill>
          </a:ln>
        </p:spPr>
      </p:pic>
    </p:spTree>
    <p:extLst>
      <p:ext uri="{BB962C8B-B14F-4D97-AF65-F5344CB8AC3E}">
        <p14:creationId xmlns:p14="http://schemas.microsoft.com/office/powerpoint/2010/main" val="521377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metto 4 8">
            <a:extLst>
              <a:ext uri="{FF2B5EF4-FFF2-40B4-BE49-F238E27FC236}">
                <a16:creationId xmlns:a16="http://schemas.microsoft.com/office/drawing/2014/main" id="{E9D21D45-AD6F-DB4A-86A1-A17216F38028}"/>
              </a:ext>
            </a:extLst>
          </p:cNvPr>
          <p:cNvSpPr/>
          <p:nvPr/>
        </p:nvSpPr>
        <p:spPr>
          <a:xfrm rot="1966984">
            <a:off x="4358405" y="194720"/>
            <a:ext cx="7416124" cy="6738782"/>
          </a:xfrm>
          <a:prstGeom prst="cloudCallout">
            <a:avLst>
              <a:gd name="adj1" fmla="val -49645"/>
              <a:gd name="adj2" fmla="val 66589"/>
            </a:avLst>
          </a:prstGeom>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bidirezionale orizzontale 5">
            <a:extLst>
              <a:ext uri="{FF2B5EF4-FFF2-40B4-BE49-F238E27FC236}">
                <a16:creationId xmlns:a16="http://schemas.microsoft.com/office/drawing/2014/main" id="{F627162F-5BE9-3046-B10B-E5387FA2AF39}"/>
              </a:ext>
            </a:extLst>
          </p:cNvPr>
          <p:cNvSpPr/>
          <p:nvPr/>
        </p:nvSpPr>
        <p:spPr>
          <a:xfrm rot="5400000">
            <a:off x="940142" y="3241075"/>
            <a:ext cx="1663728" cy="3861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 name="Titolo 1">
            <a:extLst>
              <a:ext uri="{FF2B5EF4-FFF2-40B4-BE49-F238E27FC236}">
                <a16:creationId xmlns:a16="http://schemas.microsoft.com/office/drawing/2014/main" id="{98F70F97-24BF-FD44-A4D7-5657825E9080}"/>
              </a:ext>
            </a:extLst>
          </p:cNvPr>
          <p:cNvSpPr>
            <a:spLocks noGrp="1"/>
          </p:cNvSpPr>
          <p:nvPr>
            <p:ph type="title"/>
          </p:nvPr>
        </p:nvSpPr>
        <p:spPr>
          <a:xfrm>
            <a:off x="39756" y="49695"/>
            <a:ext cx="4959751" cy="734363"/>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Interfaccia Utente</a:t>
            </a:r>
          </a:p>
        </p:txBody>
      </p:sp>
      <p:pic>
        <p:nvPicPr>
          <p:cNvPr id="5" name="Segnaposto contenuto 4">
            <a:extLst>
              <a:ext uri="{FF2B5EF4-FFF2-40B4-BE49-F238E27FC236}">
                <a16:creationId xmlns:a16="http://schemas.microsoft.com/office/drawing/2014/main" id="{621B520A-5874-BF4F-8BB4-931E5DEBE5BD}"/>
              </a:ext>
            </a:extLst>
          </p:cNvPr>
          <p:cNvPicPr>
            <a:picLocks noGrp="1" noChangeAspect="1"/>
          </p:cNvPicPr>
          <p:nvPr>
            <p:ph idx="1"/>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48" y="823889"/>
            <a:ext cx="2577463" cy="1752675"/>
          </a:xfrm>
          <a:prstGeom prst="rect">
            <a:avLst/>
          </a:prstGeom>
        </p:spPr>
      </p:pic>
      <p:pic>
        <p:nvPicPr>
          <p:cNvPr id="7" name="Immagine 6">
            <a:extLst>
              <a:ext uri="{FF2B5EF4-FFF2-40B4-BE49-F238E27FC236}">
                <a16:creationId xmlns:a16="http://schemas.microsoft.com/office/drawing/2014/main" id="{C670CFE3-C354-E64B-8946-1BEAF5F6593F}"/>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2397" y="4266022"/>
            <a:ext cx="1799221" cy="2273017"/>
          </a:xfrm>
          <a:prstGeom prst="rect">
            <a:avLst/>
          </a:prstGeom>
        </p:spPr>
      </p:pic>
      <p:sp>
        <p:nvSpPr>
          <p:cNvPr id="12" name="Freccia bidirezionale orizzontale 11">
            <a:extLst>
              <a:ext uri="{FF2B5EF4-FFF2-40B4-BE49-F238E27FC236}">
                <a16:creationId xmlns:a16="http://schemas.microsoft.com/office/drawing/2014/main" id="{73BBE392-8D2B-4C48-9D8A-742886E99D35}"/>
              </a:ext>
            </a:extLst>
          </p:cNvPr>
          <p:cNvSpPr/>
          <p:nvPr/>
        </p:nvSpPr>
        <p:spPr>
          <a:xfrm rot="1301687">
            <a:off x="9029507" y="2073788"/>
            <a:ext cx="1176338"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4" name="Immagine 3">
            <a:extLst>
              <a:ext uri="{FF2B5EF4-FFF2-40B4-BE49-F238E27FC236}">
                <a16:creationId xmlns:a16="http://schemas.microsoft.com/office/drawing/2014/main" id="{B6DAB3FC-C2FB-CF4A-95E0-D4B3E5968942}"/>
              </a:ext>
            </a:extLst>
          </p:cNvPr>
          <p:cNvPicPr>
            <a:picLocks noChangeAspect="1"/>
          </p:cNvPicPr>
          <p:nvPr/>
        </p:nvPicPr>
        <p:blipFill>
          <a:blip r:embed="rId6"/>
          <a:stretch>
            <a:fillRect/>
          </a:stretch>
        </p:blipFill>
        <p:spPr>
          <a:xfrm>
            <a:off x="10178127" y="1736118"/>
            <a:ext cx="1772390" cy="1772390"/>
          </a:xfrm>
          <a:prstGeom prst="rect">
            <a:avLst/>
          </a:prstGeom>
        </p:spPr>
      </p:pic>
      <p:sp>
        <p:nvSpPr>
          <p:cNvPr id="16" name="Freccia bidirezionale orizzontale 15">
            <a:extLst>
              <a:ext uri="{FF2B5EF4-FFF2-40B4-BE49-F238E27FC236}">
                <a16:creationId xmlns:a16="http://schemas.microsoft.com/office/drawing/2014/main" id="{BD13B8E5-ED9A-5E46-B9DC-C98B5D02FD4D}"/>
              </a:ext>
            </a:extLst>
          </p:cNvPr>
          <p:cNvSpPr/>
          <p:nvPr/>
        </p:nvSpPr>
        <p:spPr>
          <a:xfrm rot="20343573">
            <a:off x="2911078" y="4479569"/>
            <a:ext cx="2308632" cy="71988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pic>
        <p:nvPicPr>
          <p:cNvPr id="14" name="Immagine 13">
            <a:extLst>
              <a:ext uri="{FF2B5EF4-FFF2-40B4-BE49-F238E27FC236}">
                <a16:creationId xmlns:a16="http://schemas.microsoft.com/office/drawing/2014/main" id="{08FECA96-F03C-5649-9BE2-73A519D4CDF7}"/>
              </a:ext>
            </a:extLst>
          </p:cNvPr>
          <p:cNvPicPr>
            <a:picLocks noChangeAspect="1"/>
          </p:cNvPicPr>
          <p:nvPr/>
        </p:nvPicPr>
        <p:blipFill>
          <a:blip r:embed="rId7"/>
          <a:stretch>
            <a:fillRect/>
          </a:stretch>
        </p:blipFill>
        <p:spPr>
          <a:xfrm>
            <a:off x="7879197" y="1035005"/>
            <a:ext cx="1270000" cy="1270000"/>
          </a:xfrm>
          <a:prstGeom prst="rect">
            <a:avLst/>
          </a:prstGeom>
        </p:spPr>
      </p:pic>
      <p:pic>
        <p:nvPicPr>
          <p:cNvPr id="15" name="Immagine 14">
            <a:extLst>
              <a:ext uri="{FF2B5EF4-FFF2-40B4-BE49-F238E27FC236}">
                <a16:creationId xmlns:a16="http://schemas.microsoft.com/office/drawing/2014/main" id="{DB22BBF1-6AEB-134D-8CB9-4D351829767C}"/>
              </a:ext>
            </a:extLst>
          </p:cNvPr>
          <p:cNvPicPr>
            <a:picLocks noChangeAspect="1"/>
          </p:cNvPicPr>
          <p:nvPr/>
        </p:nvPicPr>
        <p:blipFill>
          <a:blip r:embed="rId8"/>
          <a:stretch>
            <a:fillRect/>
          </a:stretch>
        </p:blipFill>
        <p:spPr>
          <a:xfrm>
            <a:off x="5209805" y="3361436"/>
            <a:ext cx="1478074" cy="1478074"/>
          </a:xfrm>
          <a:prstGeom prst="rect">
            <a:avLst/>
          </a:prstGeom>
        </p:spPr>
      </p:pic>
      <p:pic>
        <p:nvPicPr>
          <p:cNvPr id="17" name="Immagine 16">
            <a:extLst>
              <a:ext uri="{FF2B5EF4-FFF2-40B4-BE49-F238E27FC236}">
                <a16:creationId xmlns:a16="http://schemas.microsoft.com/office/drawing/2014/main" id="{10EC63D1-EA87-B846-B297-1BC04F59BA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1" b="89778" l="9778" r="89778">
                        <a14:foregroundMark x1="50667" y1="21333" x2="50667" y2="21333"/>
                        <a14:foregroundMark x1="44444" y1="10222" x2="44444" y2="10222"/>
                        <a14:foregroundMark x1="36889" y1="23556" x2="36889" y2="23556"/>
                        <a14:foregroundMark x1="41333" y1="25333" x2="41333" y2="25333"/>
                        <a14:foregroundMark x1="41333" y1="25333" x2="48889" y2="23556"/>
                        <a14:foregroundMark x1="45286" y1="32000" x2="50667" y2="7111"/>
                        <a14:foregroundMark x1="43556" y1="40000" x2="45286" y2="32000"/>
                        <a14:foregroundMark x1="50667" y1="7111" x2="59556" y2="18667"/>
                        <a14:foregroundMark x1="57333" y1="28889" x2="41333" y2="35111"/>
                        <a14:foregroundMark x1="34754" y1="25778" x2="34618" y2="25863"/>
                        <a14:foregroundMark x1="36889" y1="24444" x2="34754" y2="25778"/>
                        <a14:foregroundMark x1="37778" y1="15556" x2="37778" y2="15556"/>
                        <a14:foregroundMark x1="37778" y1="15556" x2="37778" y2="15556"/>
                        <a14:foregroundMark x1="37778" y1="13778" x2="37778" y2="13778"/>
                        <a14:foregroundMark x1="37778" y1="13778" x2="37778" y2="13778"/>
                        <a14:foregroundMark x1="37778" y1="11111" x2="37778" y2="11111"/>
                        <a14:foregroundMark x1="39111" y1="8889" x2="39111" y2="8889"/>
                        <a14:foregroundMark x1="40889" y1="8889" x2="40889" y2="8889"/>
                        <a14:foregroundMark x1="44444" y1="7111" x2="44444" y2="7111"/>
                        <a14:foregroundMark x1="51111" y1="7111" x2="51111" y2="7111"/>
                        <a14:foregroundMark x1="57778" y1="7111" x2="57778" y2="7111"/>
                        <a14:foregroundMark x1="55556" y1="6667" x2="55556" y2="6667"/>
                        <a14:foregroundMark x1="55556" y1="6667" x2="55556" y2="6667"/>
                        <a14:foregroundMark x1="54222" y1="29778" x2="54222" y2="29778"/>
                        <a14:foregroundMark x1="54222" y1="25333" x2="54222" y2="25333"/>
                        <a14:foregroundMark x1="54222" y1="25333" x2="54222" y2="25333"/>
                        <a14:foregroundMark x1="54222" y1="25333" x2="54222" y2="25333"/>
                        <a14:foregroundMark x1="56444" y1="25333" x2="56444" y2="25333"/>
                        <a14:foregroundMark x1="56444" y1="25333" x2="56444" y2="25333"/>
                        <a14:foregroundMark x1="56444" y1="23556" x2="56444" y2="23556"/>
                        <a14:foregroundMark x1="56444" y1="23556" x2="56444" y2="23556"/>
                        <a14:foregroundMark x1="57778" y1="22222" x2="57778" y2="22222"/>
                        <a14:foregroundMark x1="57778" y1="22222" x2="57778" y2="22222"/>
                        <a14:foregroundMark x1="57778" y1="25333" x2="57778" y2="25333"/>
                        <a14:foregroundMark x1="57778" y1="25333" x2="57778" y2="25333"/>
                        <a14:foregroundMark x1="58667" y1="24444" x2="58667" y2="24444"/>
                        <a14:foregroundMark x1="58667" y1="24444" x2="58667" y2="24444"/>
                        <a14:foregroundMark x1="58667" y1="12444" x2="58667" y2="12444"/>
                        <a14:foregroundMark x1="58667" y1="12444" x2="58667" y2="12444"/>
                        <a14:foregroundMark x1="58667" y1="11111" x2="58667" y2="11111"/>
                        <a14:foregroundMark x1="48889" y1="52000" x2="48889" y2="52000"/>
                        <a14:foregroundMark x1="48444" y1="51556" x2="48444" y2="51556"/>
                        <a14:foregroundMark x1="37778" y1="50667" x2="37778" y2="50667"/>
                        <a14:foregroundMark x1="34222" y1="58667" x2="34222" y2="53778"/>
                        <a14:foregroundMark x1="34222" y1="52000" x2="34222" y2="52000"/>
                        <a14:foregroundMark x1="41333" y1="59556" x2="33333" y2="39556"/>
                        <a14:foregroundMark x1="36889" y1="53778" x2="36889" y2="53778"/>
                        <a14:foregroundMark x1="36889" y1="51556" x2="36889" y2="51556"/>
                        <a14:foregroundMark x1="31894" y1="33757" x2="31111" y2="63111"/>
                        <a14:foregroundMark x1="38571" y1="36256" x2="40000" y2="31111"/>
                        <a14:foregroundMark x1="31111" y1="63111" x2="38433" y2="36754"/>
                        <a14:foregroundMark x1="35833" y1="28889" x2="34546" y2="28202"/>
                        <a14:foregroundMark x1="40000" y1="31111" x2="35833" y2="28889"/>
                        <a14:foregroundMark x1="41333" y1="55111" x2="41333" y2="55111"/>
                        <a14:foregroundMark x1="40000" y1="55111" x2="40000" y2="55111"/>
                        <a14:foregroundMark x1="37778" y1="54222" x2="37778" y2="54222"/>
                        <a14:foregroundMark x1="36889" y1="48444" x2="41333" y2="53778"/>
                        <a14:foregroundMark x1="57333" y1="27556" x2="58667" y2="23556"/>
                        <a14:foregroundMark x1="60000" y1="25778" x2="60000" y2="15556"/>
                        <a14:backgroundMark x1="29333" y1="28889" x2="29333" y2="28889"/>
                        <a14:backgroundMark x1="26667" y1="25333" x2="26667" y2="25333"/>
                        <a14:backgroundMark x1="22667" y1="23111" x2="30222" y2="27556"/>
                        <a14:backgroundMark x1="30222" y1="26667" x2="34667" y2="25778"/>
                        <a14:backgroundMark x1="35556" y1="22222" x2="35556" y2="22222"/>
                        <a14:backgroundMark x1="35556" y1="30222" x2="24889" y2="25333"/>
                        <a14:backgroundMark x1="24889" y1="24444" x2="31111" y2="25778"/>
                        <a14:backgroundMark x1="32000" y1="28000" x2="32000" y2="28000"/>
                        <a14:backgroundMark x1="32000" y1="25778" x2="32000" y2="25778"/>
                      </a14:backgroundRemoval>
                    </a14:imgEffect>
                  </a14:imgLayer>
                </a14:imgProps>
              </a:ext>
            </a:extLst>
          </a:blip>
          <a:stretch>
            <a:fillRect/>
          </a:stretch>
        </p:blipFill>
        <p:spPr>
          <a:xfrm>
            <a:off x="5981140" y="1223372"/>
            <a:ext cx="1422400" cy="1422400"/>
          </a:xfrm>
          <a:prstGeom prst="rect">
            <a:avLst/>
          </a:prstGeom>
        </p:spPr>
      </p:pic>
      <p:pic>
        <p:nvPicPr>
          <p:cNvPr id="18" name="Immagine 17">
            <a:extLst>
              <a:ext uri="{FF2B5EF4-FFF2-40B4-BE49-F238E27FC236}">
                <a16:creationId xmlns:a16="http://schemas.microsoft.com/office/drawing/2014/main" id="{EC4753B2-04EB-8A45-B5F5-8E9A2624723D}"/>
              </a:ext>
            </a:extLst>
          </p:cNvPr>
          <p:cNvPicPr>
            <a:picLocks noChangeAspect="1"/>
          </p:cNvPicPr>
          <p:nvPr/>
        </p:nvPicPr>
        <p:blipFill>
          <a:blip r:embed="rId11"/>
          <a:stretch>
            <a:fillRect/>
          </a:stretch>
        </p:blipFill>
        <p:spPr>
          <a:xfrm>
            <a:off x="7512497" y="3823744"/>
            <a:ext cx="3818041" cy="1585317"/>
          </a:xfrm>
          <a:prstGeom prst="rect">
            <a:avLst/>
          </a:prstGeom>
        </p:spPr>
      </p:pic>
      <p:sp>
        <p:nvSpPr>
          <p:cNvPr id="19" name="Freccia bidirezionale orizzontale 18">
            <a:extLst>
              <a:ext uri="{FF2B5EF4-FFF2-40B4-BE49-F238E27FC236}">
                <a16:creationId xmlns:a16="http://schemas.microsoft.com/office/drawing/2014/main" id="{C312CEAA-4508-4C46-90F6-5D521A6875E8}"/>
              </a:ext>
            </a:extLst>
          </p:cNvPr>
          <p:cNvSpPr/>
          <p:nvPr/>
        </p:nvSpPr>
        <p:spPr>
          <a:xfrm rot="830302">
            <a:off x="6719803" y="4088563"/>
            <a:ext cx="846290"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0" name="Freccia bidirezionale orizzontale 19">
            <a:extLst>
              <a:ext uri="{FF2B5EF4-FFF2-40B4-BE49-F238E27FC236}">
                <a16:creationId xmlns:a16="http://schemas.microsoft.com/office/drawing/2014/main" id="{1EB76630-DC21-7A4D-A560-AD06DF68A2FF}"/>
              </a:ext>
            </a:extLst>
          </p:cNvPr>
          <p:cNvSpPr/>
          <p:nvPr/>
        </p:nvSpPr>
        <p:spPr>
          <a:xfrm rot="17886830">
            <a:off x="5955074" y="2777208"/>
            <a:ext cx="805252"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1" name="Freccia bidirezionale orizzontale 20">
            <a:extLst>
              <a:ext uri="{FF2B5EF4-FFF2-40B4-BE49-F238E27FC236}">
                <a16:creationId xmlns:a16="http://schemas.microsoft.com/office/drawing/2014/main" id="{7F63DA15-3399-F94D-B046-1E4479F7023B}"/>
              </a:ext>
            </a:extLst>
          </p:cNvPr>
          <p:cNvSpPr/>
          <p:nvPr/>
        </p:nvSpPr>
        <p:spPr>
          <a:xfrm rot="20745128">
            <a:off x="7244406" y="1787150"/>
            <a:ext cx="816591" cy="34325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25" name="Freccia destra 24">
            <a:extLst>
              <a:ext uri="{FF2B5EF4-FFF2-40B4-BE49-F238E27FC236}">
                <a16:creationId xmlns:a16="http://schemas.microsoft.com/office/drawing/2014/main" id="{76D5F77E-F5C2-F94F-8A55-F788A54D5EE4}"/>
              </a:ext>
            </a:extLst>
          </p:cNvPr>
          <p:cNvSpPr/>
          <p:nvPr/>
        </p:nvSpPr>
        <p:spPr>
          <a:xfrm rot="2577953">
            <a:off x="7046768" y="2954615"/>
            <a:ext cx="1822886" cy="41347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Ovale 26">
            <a:extLst>
              <a:ext uri="{FF2B5EF4-FFF2-40B4-BE49-F238E27FC236}">
                <a16:creationId xmlns:a16="http://schemas.microsoft.com/office/drawing/2014/main" id="{52C7319D-7909-764B-93CD-6F21FB55D776}"/>
              </a:ext>
            </a:extLst>
          </p:cNvPr>
          <p:cNvSpPr/>
          <p:nvPr/>
        </p:nvSpPr>
        <p:spPr>
          <a:xfrm>
            <a:off x="7669475" y="612465"/>
            <a:ext cx="4403532" cy="3129656"/>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90877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F0490-ACA8-475F-AE3D-AE3E03A5CD04}"/>
              </a:ext>
            </a:extLst>
          </p:cNvPr>
          <p:cNvSpPr>
            <a:spLocks noGrp="1"/>
          </p:cNvSpPr>
          <p:nvPr>
            <p:ph type="title"/>
          </p:nvPr>
        </p:nvSpPr>
        <p:spPr>
          <a:xfrm>
            <a:off x="114625" y="142434"/>
            <a:ext cx="1942041" cy="741364"/>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a:t>Grafica</a:t>
            </a:r>
          </a:p>
        </p:txBody>
      </p:sp>
      <p:sp>
        <p:nvSpPr>
          <p:cNvPr id="3" name="Segnaposto contenuto 2">
            <a:extLst>
              <a:ext uri="{FF2B5EF4-FFF2-40B4-BE49-F238E27FC236}">
                <a16:creationId xmlns:a16="http://schemas.microsoft.com/office/drawing/2014/main" id="{397753A0-8983-4992-A00A-0DB5B36808FC}"/>
              </a:ext>
            </a:extLst>
          </p:cNvPr>
          <p:cNvSpPr>
            <a:spLocks noGrp="1"/>
          </p:cNvSpPr>
          <p:nvPr>
            <p:ph idx="1"/>
          </p:nvPr>
        </p:nvSpPr>
        <p:spPr>
          <a:xfrm>
            <a:off x="114625" y="1118611"/>
            <a:ext cx="8596668" cy="477836"/>
          </a:xfrm>
        </p:spPr>
        <p:txBody>
          <a:bodyPr/>
          <a:lstStyle/>
          <a:p>
            <a:r>
              <a:rPr lang="it-IT" dirty="0"/>
              <a:t>Sviluppo a cura di : Angeloni Ilaria e Menichelli Alberto</a:t>
            </a:r>
          </a:p>
          <a:p>
            <a:pPr marL="0" indent="0">
              <a:buNone/>
            </a:pPr>
            <a:endParaRPr lang="it-IT" dirty="0"/>
          </a:p>
          <a:p>
            <a:pPr marL="0" indent="0">
              <a:buNone/>
            </a:pPr>
            <a:endParaRPr lang="it-IT" dirty="0"/>
          </a:p>
          <a:p>
            <a:endParaRPr lang="it-IT" dirty="0"/>
          </a:p>
        </p:txBody>
      </p:sp>
      <p:sp>
        <p:nvSpPr>
          <p:cNvPr id="4" name="Titolo 1">
            <a:extLst>
              <a:ext uri="{FF2B5EF4-FFF2-40B4-BE49-F238E27FC236}">
                <a16:creationId xmlns:a16="http://schemas.microsoft.com/office/drawing/2014/main" id="{B8F8C8E9-7094-C34B-A5BB-529306420D41}"/>
              </a:ext>
            </a:extLst>
          </p:cNvPr>
          <p:cNvSpPr txBox="1">
            <a:spLocks/>
          </p:cNvSpPr>
          <p:nvPr/>
        </p:nvSpPr>
        <p:spPr>
          <a:xfrm>
            <a:off x="114625" y="1891978"/>
            <a:ext cx="4164382" cy="61006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Cosa abbiamo fatto: </a:t>
            </a:r>
          </a:p>
        </p:txBody>
      </p:sp>
      <p:sp>
        <p:nvSpPr>
          <p:cNvPr id="5" name="Segnaposto contenuto 2">
            <a:extLst>
              <a:ext uri="{FF2B5EF4-FFF2-40B4-BE49-F238E27FC236}">
                <a16:creationId xmlns:a16="http://schemas.microsoft.com/office/drawing/2014/main" id="{2245175C-8552-FC4D-8345-75B39E1CA3CD}"/>
              </a:ext>
            </a:extLst>
          </p:cNvPr>
          <p:cNvSpPr txBox="1">
            <a:spLocks/>
          </p:cNvSpPr>
          <p:nvPr/>
        </p:nvSpPr>
        <p:spPr>
          <a:xfrm>
            <a:off x="114625" y="2502042"/>
            <a:ext cx="10657210" cy="12663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Sviluppo di un’interfaccia grafica per comandare un Robot-Scorbot; il codice sviluppato è versatile, permette quindi di settare i dati di lavoro indipendentemente dallo Scorbot fisicamente utilizzato così da poter riutilizzare l’interfaccia creata anche su altri dispositivi dello stesso tipo.</a:t>
            </a:r>
          </a:p>
        </p:txBody>
      </p:sp>
      <p:sp>
        <p:nvSpPr>
          <p:cNvPr id="6" name="Titolo 1">
            <a:extLst>
              <a:ext uri="{FF2B5EF4-FFF2-40B4-BE49-F238E27FC236}">
                <a16:creationId xmlns:a16="http://schemas.microsoft.com/office/drawing/2014/main" id="{E1E0297D-E76E-D04F-A715-9C80160D9D81}"/>
              </a:ext>
            </a:extLst>
          </p:cNvPr>
          <p:cNvSpPr txBox="1">
            <a:spLocks/>
          </p:cNvSpPr>
          <p:nvPr/>
        </p:nvSpPr>
        <p:spPr>
          <a:xfrm>
            <a:off x="114625" y="3879154"/>
            <a:ext cx="1703916" cy="61006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Come :  </a:t>
            </a:r>
          </a:p>
        </p:txBody>
      </p:sp>
      <p:sp>
        <p:nvSpPr>
          <p:cNvPr id="8" name="Segnaposto contenuto 2">
            <a:extLst>
              <a:ext uri="{FF2B5EF4-FFF2-40B4-BE49-F238E27FC236}">
                <a16:creationId xmlns:a16="http://schemas.microsoft.com/office/drawing/2014/main" id="{FB1F65A9-BFBE-B34E-90BA-36975D9957FA}"/>
              </a:ext>
            </a:extLst>
          </p:cNvPr>
          <p:cNvSpPr txBox="1">
            <a:spLocks/>
          </p:cNvSpPr>
          <p:nvPr/>
        </p:nvSpPr>
        <p:spPr>
          <a:xfrm>
            <a:off x="154429" y="4604583"/>
            <a:ext cx="7745729" cy="19382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Per lo sviluppo dell’interfaccia grafica sono stati utilizzati principalmente i seguenti due programmi:</a:t>
            </a:r>
          </a:p>
          <a:p>
            <a:r>
              <a:rPr lang="it-IT" b="1" dirty="0" err="1"/>
              <a:t>Qt</a:t>
            </a:r>
            <a:r>
              <a:rPr lang="it-IT" b="1" dirty="0"/>
              <a:t> designer:</a:t>
            </a:r>
            <a:r>
              <a:rPr lang="it-IT" dirty="0"/>
              <a:t> componente del </a:t>
            </a:r>
            <a:r>
              <a:rPr lang="it-IT" dirty="0" err="1"/>
              <a:t>toolset</a:t>
            </a:r>
            <a:r>
              <a:rPr lang="it-IT" dirty="0"/>
              <a:t> della libreria grafica </a:t>
            </a:r>
            <a:r>
              <a:rPr lang="it-IT" b="1" dirty="0" err="1"/>
              <a:t>Qt</a:t>
            </a:r>
            <a:r>
              <a:rPr lang="it-IT" b="1" dirty="0"/>
              <a:t>, </a:t>
            </a:r>
            <a:r>
              <a:rPr lang="it-IT" dirty="0"/>
              <a:t>con il quale è stata creata la parte visuale. </a:t>
            </a:r>
          </a:p>
          <a:p>
            <a:r>
              <a:rPr lang="it-IT" b="1" dirty="0" err="1"/>
              <a:t>PyCharm</a:t>
            </a:r>
            <a:r>
              <a:rPr lang="it-IT" dirty="0"/>
              <a:t> : ambiente di sviluppo per </a:t>
            </a:r>
            <a:r>
              <a:rPr lang="it-IT" dirty="0" err="1"/>
              <a:t>Python</a:t>
            </a:r>
            <a:r>
              <a:rPr lang="it-IT" dirty="0"/>
              <a:t>, utilizzato per scrivere il codice che rende funzionante le pagine create tramite </a:t>
            </a:r>
            <a:r>
              <a:rPr lang="it-IT" dirty="0" err="1"/>
              <a:t>Qt</a:t>
            </a:r>
            <a:r>
              <a:rPr lang="it-IT" dirty="0"/>
              <a:t> Creator.</a:t>
            </a:r>
          </a:p>
        </p:txBody>
      </p:sp>
      <p:pic>
        <p:nvPicPr>
          <p:cNvPr id="14" name="Immagine 13">
            <a:extLst>
              <a:ext uri="{FF2B5EF4-FFF2-40B4-BE49-F238E27FC236}">
                <a16:creationId xmlns:a16="http://schemas.microsoft.com/office/drawing/2014/main" id="{4EF0571A-479A-4B42-BD47-AA15F161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402" y="4767261"/>
            <a:ext cx="1651000" cy="1612900"/>
          </a:xfrm>
          <a:prstGeom prst="rect">
            <a:avLst/>
          </a:prstGeom>
        </p:spPr>
      </p:pic>
      <p:pic>
        <p:nvPicPr>
          <p:cNvPr id="11" name="Immagine 10">
            <a:extLst>
              <a:ext uri="{FF2B5EF4-FFF2-40B4-BE49-F238E27FC236}">
                <a16:creationId xmlns:a16="http://schemas.microsoft.com/office/drawing/2014/main" id="{FEBA0F65-CED1-564F-AFFF-D046E346F5B6}"/>
              </a:ext>
            </a:extLst>
          </p:cNvPr>
          <p:cNvPicPr>
            <a:picLocks noChangeAspect="1"/>
          </p:cNvPicPr>
          <p:nvPr/>
        </p:nvPicPr>
        <p:blipFill>
          <a:blip r:embed="rId3"/>
          <a:stretch>
            <a:fillRect/>
          </a:stretch>
        </p:blipFill>
        <p:spPr>
          <a:xfrm>
            <a:off x="8603799" y="4767261"/>
            <a:ext cx="1474265" cy="1612900"/>
          </a:xfrm>
          <a:prstGeom prst="rect">
            <a:avLst/>
          </a:prstGeom>
        </p:spPr>
      </p:pic>
    </p:spTree>
    <p:extLst>
      <p:ext uri="{BB962C8B-B14F-4D97-AF65-F5344CB8AC3E}">
        <p14:creationId xmlns:p14="http://schemas.microsoft.com/office/powerpoint/2010/main" val="1396167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4DE3BF-7481-9446-9782-17066B90B7AE}"/>
              </a:ext>
            </a:extLst>
          </p:cNvPr>
          <p:cNvSpPr>
            <a:spLocks noGrp="1"/>
          </p:cNvSpPr>
          <p:nvPr>
            <p:ph type="title"/>
          </p:nvPr>
        </p:nvSpPr>
        <p:spPr>
          <a:xfrm>
            <a:off x="91032" y="124829"/>
            <a:ext cx="8596668" cy="698090"/>
          </a:xfrm>
        </p:spPr>
        <p:style>
          <a:lnRef idx="2">
            <a:schemeClr val="accent4">
              <a:shade val="50000"/>
            </a:schemeClr>
          </a:lnRef>
          <a:fillRef idx="1">
            <a:schemeClr val="accent4"/>
          </a:fillRef>
          <a:effectRef idx="0">
            <a:schemeClr val="accent4"/>
          </a:effectRef>
          <a:fontRef idx="minor">
            <a:schemeClr val="lt1"/>
          </a:fontRef>
        </p:style>
        <p:txBody>
          <a:bodyPr/>
          <a:lstStyle/>
          <a:p>
            <a:r>
              <a:rPr lang="it-IT" dirty="0" err="1"/>
              <a:t>Qt</a:t>
            </a:r>
            <a:r>
              <a:rPr lang="it-IT" dirty="0"/>
              <a:t> Designer</a:t>
            </a:r>
          </a:p>
        </p:txBody>
      </p:sp>
      <p:pic>
        <p:nvPicPr>
          <p:cNvPr id="5" name="Segnaposto contenuto 4">
            <a:extLst>
              <a:ext uri="{FF2B5EF4-FFF2-40B4-BE49-F238E27FC236}">
                <a16:creationId xmlns:a16="http://schemas.microsoft.com/office/drawing/2014/main" id="{F1A156EC-ACA1-C84F-BF36-98E8BD9D03C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722920" y="2799583"/>
            <a:ext cx="6210299" cy="3881437"/>
          </a:xfrm>
        </p:spPr>
      </p:pic>
      <p:sp>
        <p:nvSpPr>
          <p:cNvPr id="7" name="Segnaposto contenuto 2">
            <a:extLst>
              <a:ext uri="{FF2B5EF4-FFF2-40B4-BE49-F238E27FC236}">
                <a16:creationId xmlns:a16="http://schemas.microsoft.com/office/drawing/2014/main" id="{B07C644F-89DB-3B4C-BEA3-236E8C5E3981}"/>
              </a:ext>
            </a:extLst>
          </p:cNvPr>
          <p:cNvSpPr txBox="1">
            <a:spLocks/>
          </p:cNvSpPr>
          <p:nvPr/>
        </p:nvSpPr>
        <p:spPr>
          <a:xfrm>
            <a:off x="667502" y="1317215"/>
            <a:ext cx="8596668" cy="13398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La parte visuale è stata sviluppata con </a:t>
            </a:r>
            <a:r>
              <a:rPr lang="it-IT" dirty="0" err="1"/>
              <a:t>Qt</a:t>
            </a:r>
            <a:r>
              <a:rPr lang="it-IT" dirty="0"/>
              <a:t> Designer, uno strumento per la creazione e progettazione di interfacce grafiche. </a:t>
            </a:r>
          </a:p>
          <a:p>
            <a:r>
              <a:rPr lang="it-IT" dirty="0"/>
              <a:t>La schermata principale è divisa in più parti; di seguito elenchiamo quelle più importanti e che sono state più utili per il progetto.</a:t>
            </a:r>
          </a:p>
          <a:p>
            <a:endParaRPr lang="it-IT" dirty="0"/>
          </a:p>
        </p:txBody>
      </p:sp>
      <p:sp>
        <p:nvSpPr>
          <p:cNvPr id="30" name="Cornice 29">
            <a:extLst>
              <a:ext uri="{FF2B5EF4-FFF2-40B4-BE49-F238E27FC236}">
                <a16:creationId xmlns:a16="http://schemas.microsoft.com/office/drawing/2014/main" id="{75CAC993-235E-1C46-95E2-517E29319307}"/>
              </a:ext>
            </a:extLst>
          </p:cNvPr>
          <p:cNvSpPr/>
          <p:nvPr/>
        </p:nvSpPr>
        <p:spPr>
          <a:xfrm>
            <a:off x="580102" y="2779919"/>
            <a:ext cx="2723536" cy="629417"/>
          </a:xfrm>
          <a:prstGeom prst="frame">
            <a:avLst>
              <a:gd name="adj1" fmla="val 937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4" name="Cornice 33">
            <a:extLst>
              <a:ext uri="{FF2B5EF4-FFF2-40B4-BE49-F238E27FC236}">
                <a16:creationId xmlns:a16="http://schemas.microsoft.com/office/drawing/2014/main" id="{C465C61F-01B0-AD41-875B-47D86FB2B8BD}"/>
              </a:ext>
            </a:extLst>
          </p:cNvPr>
          <p:cNvSpPr/>
          <p:nvPr/>
        </p:nvSpPr>
        <p:spPr>
          <a:xfrm>
            <a:off x="580102" y="3532167"/>
            <a:ext cx="2723536" cy="629417"/>
          </a:xfrm>
          <a:prstGeom prst="frame">
            <a:avLst>
              <a:gd name="adj1" fmla="val 93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5" name="Cornice 34">
            <a:extLst>
              <a:ext uri="{FF2B5EF4-FFF2-40B4-BE49-F238E27FC236}">
                <a16:creationId xmlns:a16="http://schemas.microsoft.com/office/drawing/2014/main" id="{06EAC54F-A5F6-264D-8DBE-9B189917382F}"/>
              </a:ext>
            </a:extLst>
          </p:cNvPr>
          <p:cNvSpPr/>
          <p:nvPr/>
        </p:nvSpPr>
        <p:spPr>
          <a:xfrm>
            <a:off x="580102" y="4272120"/>
            <a:ext cx="2723536" cy="629417"/>
          </a:xfrm>
          <a:prstGeom prst="frame">
            <a:avLst>
              <a:gd name="adj1" fmla="val 937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6" name="Cornice 35">
            <a:extLst>
              <a:ext uri="{FF2B5EF4-FFF2-40B4-BE49-F238E27FC236}">
                <a16:creationId xmlns:a16="http://schemas.microsoft.com/office/drawing/2014/main" id="{C0D8E5C4-0C02-4E4A-8507-CFADAAC69E06}"/>
              </a:ext>
            </a:extLst>
          </p:cNvPr>
          <p:cNvSpPr/>
          <p:nvPr/>
        </p:nvSpPr>
        <p:spPr>
          <a:xfrm>
            <a:off x="580102" y="5024364"/>
            <a:ext cx="2723536" cy="629417"/>
          </a:xfrm>
          <a:prstGeom prst="frame">
            <a:avLst>
              <a:gd name="adj1" fmla="val 937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7" name="Cornice 36">
            <a:extLst>
              <a:ext uri="{FF2B5EF4-FFF2-40B4-BE49-F238E27FC236}">
                <a16:creationId xmlns:a16="http://schemas.microsoft.com/office/drawing/2014/main" id="{EC8AB850-C979-CE4D-B9BB-D5A38B96F559}"/>
              </a:ext>
            </a:extLst>
          </p:cNvPr>
          <p:cNvSpPr/>
          <p:nvPr/>
        </p:nvSpPr>
        <p:spPr>
          <a:xfrm>
            <a:off x="6690781" y="2799583"/>
            <a:ext cx="3937412" cy="1344476"/>
          </a:xfrm>
          <a:prstGeom prst="frame">
            <a:avLst>
              <a:gd name="adj1" fmla="val 487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1" name="Cornice 40">
            <a:extLst>
              <a:ext uri="{FF2B5EF4-FFF2-40B4-BE49-F238E27FC236}">
                <a16:creationId xmlns:a16="http://schemas.microsoft.com/office/drawing/2014/main" id="{C6ED828E-9C82-5F40-B6DD-238AB91BAD0A}"/>
              </a:ext>
            </a:extLst>
          </p:cNvPr>
          <p:cNvSpPr/>
          <p:nvPr/>
        </p:nvSpPr>
        <p:spPr>
          <a:xfrm>
            <a:off x="6706691" y="4168442"/>
            <a:ext cx="3951477" cy="2234647"/>
          </a:xfrm>
          <a:prstGeom prst="frame">
            <a:avLst>
              <a:gd name="adj1" fmla="val 2775"/>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3" name="Cornice 42">
            <a:extLst>
              <a:ext uri="{FF2B5EF4-FFF2-40B4-BE49-F238E27FC236}">
                <a16:creationId xmlns:a16="http://schemas.microsoft.com/office/drawing/2014/main" id="{79D319B6-E85C-CC48-9BF8-7B653CB55056}"/>
              </a:ext>
            </a:extLst>
          </p:cNvPr>
          <p:cNvSpPr/>
          <p:nvPr/>
        </p:nvSpPr>
        <p:spPr>
          <a:xfrm>
            <a:off x="10658168" y="2817108"/>
            <a:ext cx="1275051" cy="3585981"/>
          </a:xfrm>
          <a:prstGeom prst="frame">
            <a:avLst>
              <a:gd name="adj1" fmla="val 481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5" name="Freccia destra 44">
            <a:extLst>
              <a:ext uri="{FF2B5EF4-FFF2-40B4-BE49-F238E27FC236}">
                <a16:creationId xmlns:a16="http://schemas.microsoft.com/office/drawing/2014/main" id="{40D2612F-6FE2-B94B-A713-E58A28FE9041}"/>
              </a:ext>
            </a:extLst>
          </p:cNvPr>
          <p:cNvSpPr/>
          <p:nvPr/>
        </p:nvSpPr>
        <p:spPr>
          <a:xfrm>
            <a:off x="3330711" y="5348632"/>
            <a:ext cx="2392210"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46" name="Cornice 45">
            <a:extLst>
              <a:ext uri="{FF2B5EF4-FFF2-40B4-BE49-F238E27FC236}">
                <a16:creationId xmlns:a16="http://schemas.microsoft.com/office/drawing/2014/main" id="{F0392DFA-0449-4C42-9EB6-B87D2EE61563}"/>
              </a:ext>
            </a:extLst>
          </p:cNvPr>
          <p:cNvSpPr/>
          <p:nvPr/>
        </p:nvSpPr>
        <p:spPr>
          <a:xfrm>
            <a:off x="5722918" y="2799584"/>
            <a:ext cx="991893" cy="3603506"/>
          </a:xfrm>
          <a:prstGeom prst="frame">
            <a:avLst>
              <a:gd name="adj1" fmla="val 474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9" name="Freccia destra 48">
            <a:extLst>
              <a:ext uri="{FF2B5EF4-FFF2-40B4-BE49-F238E27FC236}">
                <a16:creationId xmlns:a16="http://schemas.microsoft.com/office/drawing/2014/main" id="{E51B725F-AC11-BA4F-BA6E-B3010B85392C}"/>
              </a:ext>
            </a:extLst>
          </p:cNvPr>
          <p:cNvSpPr/>
          <p:nvPr/>
        </p:nvSpPr>
        <p:spPr>
          <a:xfrm rot="185111">
            <a:off x="3267958" y="3176612"/>
            <a:ext cx="3448121" cy="4571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highlight>
                <a:srgbClr val="00FF00"/>
              </a:highlight>
            </a:endParaRPr>
          </a:p>
        </p:txBody>
      </p:sp>
      <p:sp>
        <p:nvSpPr>
          <p:cNvPr id="50" name="Freccia destra 49">
            <a:extLst>
              <a:ext uri="{FF2B5EF4-FFF2-40B4-BE49-F238E27FC236}">
                <a16:creationId xmlns:a16="http://schemas.microsoft.com/office/drawing/2014/main" id="{CAEB0895-E04D-1D47-B29A-91F13CC5FCD6}"/>
              </a:ext>
            </a:extLst>
          </p:cNvPr>
          <p:cNvSpPr/>
          <p:nvPr/>
        </p:nvSpPr>
        <p:spPr>
          <a:xfrm>
            <a:off x="3303638" y="4536440"/>
            <a:ext cx="7354530"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00FF00"/>
              </a:highlight>
            </a:endParaRPr>
          </a:p>
        </p:txBody>
      </p:sp>
      <p:sp>
        <p:nvSpPr>
          <p:cNvPr id="51" name="Freccia destra 50">
            <a:extLst>
              <a:ext uri="{FF2B5EF4-FFF2-40B4-BE49-F238E27FC236}">
                <a16:creationId xmlns:a16="http://schemas.microsoft.com/office/drawing/2014/main" id="{E2EEB5FF-89B9-174A-9A76-9DE75AB82745}"/>
              </a:ext>
            </a:extLst>
          </p:cNvPr>
          <p:cNvSpPr/>
          <p:nvPr/>
        </p:nvSpPr>
        <p:spPr>
          <a:xfrm rot="587755">
            <a:off x="3300757" y="3990292"/>
            <a:ext cx="3437332" cy="4571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2" name="Immagine 51">
            <a:extLst>
              <a:ext uri="{FF2B5EF4-FFF2-40B4-BE49-F238E27FC236}">
                <a16:creationId xmlns:a16="http://schemas.microsoft.com/office/drawing/2014/main" id="{76A0731E-E1F1-C64A-A703-6F6FC656B9ED}"/>
              </a:ext>
            </a:extLst>
          </p:cNvPr>
          <p:cNvPicPr>
            <a:picLocks noChangeAspect="1"/>
          </p:cNvPicPr>
          <p:nvPr/>
        </p:nvPicPr>
        <p:blipFill>
          <a:blip r:embed="rId3"/>
          <a:stretch>
            <a:fillRect/>
          </a:stretch>
        </p:blipFill>
        <p:spPr>
          <a:xfrm>
            <a:off x="10003094" y="249955"/>
            <a:ext cx="1447800" cy="1663700"/>
          </a:xfrm>
          <a:prstGeom prst="rect">
            <a:avLst/>
          </a:prstGeom>
        </p:spPr>
      </p:pic>
      <p:pic>
        <p:nvPicPr>
          <p:cNvPr id="4" name="Immagine 3">
            <a:extLst>
              <a:ext uri="{FF2B5EF4-FFF2-40B4-BE49-F238E27FC236}">
                <a16:creationId xmlns:a16="http://schemas.microsoft.com/office/drawing/2014/main" id="{AC073CF0-B385-6748-A7D8-27074BB7CB0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98581" y="5997109"/>
            <a:ext cx="1795114" cy="177326"/>
          </a:xfrm>
          <a:prstGeom prst="rect">
            <a:avLst/>
          </a:prstGeom>
        </p:spPr>
      </p:pic>
      <p:pic>
        <p:nvPicPr>
          <p:cNvPr id="8" name="Immagine 7">
            <a:extLst>
              <a:ext uri="{FF2B5EF4-FFF2-40B4-BE49-F238E27FC236}">
                <a16:creationId xmlns:a16="http://schemas.microsoft.com/office/drawing/2014/main" id="{E2F61E9E-30D5-734D-8145-A48D14C24EA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95264" y="5332498"/>
            <a:ext cx="655010" cy="223385"/>
          </a:xfrm>
          <a:prstGeom prst="rect">
            <a:avLst/>
          </a:prstGeom>
        </p:spPr>
      </p:pic>
      <p:sp>
        <p:nvSpPr>
          <p:cNvPr id="3" name="CasellaDiTesto 2">
            <a:extLst>
              <a:ext uri="{FF2B5EF4-FFF2-40B4-BE49-F238E27FC236}">
                <a16:creationId xmlns:a16="http://schemas.microsoft.com/office/drawing/2014/main" id="{5E2F3792-C6A0-9A43-9DB0-88A810B191D5}"/>
              </a:ext>
            </a:extLst>
          </p:cNvPr>
          <p:cNvSpPr txBox="1"/>
          <p:nvPr/>
        </p:nvSpPr>
        <p:spPr>
          <a:xfrm>
            <a:off x="898122" y="2916117"/>
            <a:ext cx="2636136" cy="369332"/>
          </a:xfrm>
          <a:prstGeom prst="rect">
            <a:avLst/>
          </a:prstGeom>
          <a:noFill/>
        </p:spPr>
        <p:txBody>
          <a:bodyPr wrap="square" rtlCol="0">
            <a:spAutoFit/>
          </a:bodyPr>
          <a:lstStyle/>
          <a:p>
            <a:r>
              <a:rPr lang="it-IT" dirty="0"/>
              <a:t>1) </a:t>
            </a:r>
            <a:r>
              <a:rPr lang="it-IT" dirty="0" err="1"/>
              <a:t>Property</a:t>
            </a:r>
            <a:r>
              <a:rPr lang="it-IT" dirty="0"/>
              <a:t> Editor</a:t>
            </a:r>
          </a:p>
        </p:txBody>
      </p:sp>
      <p:sp>
        <p:nvSpPr>
          <p:cNvPr id="21" name="CasellaDiTesto 20">
            <a:extLst>
              <a:ext uri="{FF2B5EF4-FFF2-40B4-BE49-F238E27FC236}">
                <a16:creationId xmlns:a16="http://schemas.microsoft.com/office/drawing/2014/main" id="{F7BA0402-7D17-514B-8A52-915ABA88AFE5}"/>
              </a:ext>
            </a:extLst>
          </p:cNvPr>
          <p:cNvSpPr txBox="1"/>
          <p:nvPr/>
        </p:nvSpPr>
        <p:spPr>
          <a:xfrm>
            <a:off x="984989" y="3672995"/>
            <a:ext cx="1848362" cy="369332"/>
          </a:xfrm>
          <a:prstGeom prst="rect">
            <a:avLst/>
          </a:prstGeom>
          <a:noFill/>
        </p:spPr>
        <p:txBody>
          <a:bodyPr wrap="square" rtlCol="0">
            <a:spAutoFit/>
          </a:bodyPr>
          <a:lstStyle/>
          <a:p>
            <a:r>
              <a:rPr lang="it-IT" dirty="0"/>
              <a:t>2) </a:t>
            </a:r>
            <a:r>
              <a:rPr lang="it-IT" dirty="0" err="1"/>
              <a:t>Main</a:t>
            </a:r>
            <a:r>
              <a:rPr lang="it-IT" dirty="0"/>
              <a:t> </a:t>
            </a:r>
            <a:r>
              <a:rPr lang="it-IT" dirty="0" err="1"/>
              <a:t>Window</a:t>
            </a:r>
            <a:endParaRPr lang="it-IT" dirty="0"/>
          </a:p>
        </p:txBody>
      </p:sp>
      <p:sp>
        <p:nvSpPr>
          <p:cNvPr id="22" name="CasellaDiTesto 21">
            <a:extLst>
              <a:ext uri="{FF2B5EF4-FFF2-40B4-BE49-F238E27FC236}">
                <a16:creationId xmlns:a16="http://schemas.microsoft.com/office/drawing/2014/main" id="{71A1A5C2-2899-504E-B599-6749BC74344B}"/>
              </a:ext>
            </a:extLst>
          </p:cNvPr>
          <p:cNvSpPr txBox="1"/>
          <p:nvPr/>
        </p:nvSpPr>
        <p:spPr>
          <a:xfrm>
            <a:off x="820848" y="4405466"/>
            <a:ext cx="2636136" cy="369332"/>
          </a:xfrm>
          <a:prstGeom prst="rect">
            <a:avLst/>
          </a:prstGeom>
          <a:noFill/>
        </p:spPr>
        <p:txBody>
          <a:bodyPr wrap="square" rtlCol="0">
            <a:spAutoFit/>
          </a:bodyPr>
          <a:lstStyle/>
          <a:p>
            <a:r>
              <a:rPr lang="it-IT" dirty="0"/>
              <a:t>3) Object </a:t>
            </a:r>
            <a:r>
              <a:rPr lang="it-IT" dirty="0" err="1"/>
              <a:t>Inspector</a:t>
            </a:r>
            <a:endParaRPr lang="it-IT" dirty="0"/>
          </a:p>
        </p:txBody>
      </p:sp>
      <p:sp>
        <p:nvSpPr>
          <p:cNvPr id="23" name="CasellaDiTesto 22">
            <a:extLst>
              <a:ext uri="{FF2B5EF4-FFF2-40B4-BE49-F238E27FC236}">
                <a16:creationId xmlns:a16="http://schemas.microsoft.com/office/drawing/2014/main" id="{F9A6EC19-3960-0D4F-9345-58BBA882A33F}"/>
              </a:ext>
            </a:extLst>
          </p:cNvPr>
          <p:cNvSpPr txBox="1"/>
          <p:nvPr/>
        </p:nvSpPr>
        <p:spPr>
          <a:xfrm>
            <a:off x="1113779" y="5151087"/>
            <a:ext cx="1706693" cy="369332"/>
          </a:xfrm>
          <a:prstGeom prst="rect">
            <a:avLst/>
          </a:prstGeom>
          <a:noFill/>
        </p:spPr>
        <p:txBody>
          <a:bodyPr wrap="square" rtlCol="0">
            <a:spAutoFit/>
          </a:bodyPr>
          <a:lstStyle/>
          <a:p>
            <a:r>
              <a:rPr lang="it-IT" dirty="0"/>
              <a:t>4) </a:t>
            </a:r>
            <a:r>
              <a:rPr lang="it-IT" dirty="0" err="1"/>
              <a:t>Widget</a:t>
            </a:r>
            <a:r>
              <a:rPr lang="it-IT" dirty="0"/>
              <a:t> Box</a:t>
            </a:r>
          </a:p>
        </p:txBody>
      </p:sp>
    </p:spTree>
    <p:extLst>
      <p:ext uri="{BB962C8B-B14F-4D97-AF65-F5344CB8AC3E}">
        <p14:creationId xmlns:p14="http://schemas.microsoft.com/office/powerpoint/2010/main" val="25646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animBg="1"/>
      <p:bldP spid="34" grpId="0" animBg="1"/>
      <p:bldP spid="35" grpId="0" animBg="1"/>
      <p:bldP spid="36" grpId="0" animBg="1"/>
      <p:bldP spid="37" grpId="0" animBg="1"/>
      <p:bldP spid="41" grpId="0" animBg="1"/>
      <p:bldP spid="43" grpId="0" animBg="1"/>
      <p:bldP spid="45" grpId="0" animBg="1"/>
      <p:bldP spid="46" grpId="0" animBg="1"/>
      <p:bldP spid="49" grpId="0" animBg="1"/>
      <p:bldP spid="50" grpId="0" animBg="1"/>
      <p:bldP spid="51" grpId="0" animBg="1"/>
      <p:bldP spid="3" grpId="0"/>
      <p:bldP spid="21" grpId="0"/>
      <p:bldP spid="22"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BA95099-B40E-C043-B8FD-3BA9010F6ABA}"/>
              </a:ext>
            </a:extLst>
          </p:cNvPr>
          <p:cNvSpPr>
            <a:spLocks noGrp="1"/>
          </p:cNvSpPr>
          <p:nvPr>
            <p:ph type="title"/>
          </p:nvPr>
        </p:nvSpPr>
        <p:spPr>
          <a:xfrm>
            <a:off x="108729" y="111155"/>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err="1"/>
              <a:t>Qt</a:t>
            </a:r>
            <a:r>
              <a:rPr lang="it-IT" dirty="0"/>
              <a:t> creator: Pulsanti principali</a:t>
            </a:r>
          </a:p>
        </p:txBody>
      </p:sp>
      <p:pic>
        <p:nvPicPr>
          <p:cNvPr id="10" name="Immagine 9">
            <a:extLst>
              <a:ext uri="{FF2B5EF4-FFF2-40B4-BE49-F238E27FC236}">
                <a16:creationId xmlns:a16="http://schemas.microsoft.com/office/drawing/2014/main" id="{A70996AD-8973-0F45-BACD-B3D4ADAAD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909" y="1493107"/>
            <a:ext cx="1018015" cy="415243"/>
          </a:xfrm>
          <a:prstGeom prst="rect">
            <a:avLst/>
          </a:prstGeom>
        </p:spPr>
      </p:pic>
      <p:pic>
        <p:nvPicPr>
          <p:cNvPr id="14" name="Immagine 13">
            <a:extLst>
              <a:ext uri="{FF2B5EF4-FFF2-40B4-BE49-F238E27FC236}">
                <a16:creationId xmlns:a16="http://schemas.microsoft.com/office/drawing/2014/main" id="{F63AFE7A-5F4C-854D-8ADB-4AE5FF29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07" y="2670588"/>
            <a:ext cx="1049159" cy="388371"/>
          </a:xfrm>
          <a:prstGeom prst="rect">
            <a:avLst/>
          </a:prstGeom>
        </p:spPr>
      </p:pic>
      <p:pic>
        <p:nvPicPr>
          <p:cNvPr id="20" name="Immagine 19">
            <a:extLst>
              <a:ext uri="{FF2B5EF4-FFF2-40B4-BE49-F238E27FC236}">
                <a16:creationId xmlns:a16="http://schemas.microsoft.com/office/drawing/2014/main" id="{C650A451-304C-9544-AF31-56F517D1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68" y="1480776"/>
            <a:ext cx="1198700" cy="417525"/>
          </a:xfrm>
          <a:prstGeom prst="rect">
            <a:avLst/>
          </a:prstGeom>
        </p:spPr>
      </p:pic>
      <p:pic>
        <p:nvPicPr>
          <p:cNvPr id="22" name="Immagine 21">
            <a:extLst>
              <a:ext uri="{FF2B5EF4-FFF2-40B4-BE49-F238E27FC236}">
                <a16:creationId xmlns:a16="http://schemas.microsoft.com/office/drawing/2014/main" id="{18FEAEF2-6A5F-014D-8CB1-F4B236C11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74" y="3888107"/>
            <a:ext cx="1614675" cy="595355"/>
          </a:xfrm>
          <a:prstGeom prst="rect">
            <a:avLst/>
          </a:prstGeom>
        </p:spPr>
      </p:pic>
      <p:sp>
        <p:nvSpPr>
          <p:cNvPr id="27" name="Segnaposto contenuto 2">
            <a:extLst>
              <a:ext uri="{FF2B5EF4-FFF2-40B4-BE49-F238E27FC236}">
                <a16:creationId xmlns:a16="http://schemas.microsoft.com/office/drawing/2014/main" id="{E9F4B979-ECC8-0E47-8F0B-11F3E88FDB09}"/>
              </a:ext>
            </a:extLst>
          </p:cNvPr>
          <p:cNvSpPr txBox="1">
            <a:spLocks/>
          </p:cNvSpPr>
          <p:nvPr/>
        </p:nvSpPr>
        <p:spPr>
          <a:xfrm>
            <a:off x="558064" y="89929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Spin Box e Double Spin Box </a:t>
            </a:r>
            <a:r>
              <a:rPr lang="it-IT" dirty="0"/>
              <a:t>: per l’inserimento di valori interi e float rispettivamente.</a:t>
            </a:r>
          </a:p>
        </p:txBody>
      </p:sp>
      <p:sp>
        <p:nvSpPr>
          <p:cNvPr id="28" name="CasellaDiTesto 27">
            <a:extLst>
              <a:ext uri="{FF2B5EF4-FFF2-40B4-BE49-F238E27FC236}">
                <a16:creationId xmlns:a16="http://schemas.microsoft.com/office/drawing/2014/main" id="{ABD6B15B-E076-8A46-8358-E8FCC54AC2B8}"/>
              </a:ext>
            </a:extLst>
          </p:cNvPr>
          <p:cNvSpPr txBox="1"/>
          <p:nvPr/>
        </p:nvSpPr>
        <p:spPr>
          <a:xfrm>
            <a:off x="5333005" y="1142091"/>
            <a:ext cx="1338826" cy="369332"/>
          </a:xfrm>
          <a:prstGeom prst="rect">
            <a:avLst/>
          </a:prstGeom>
          <a:noFill/>
        </p:spPr>
        <p:txBody>
          <a:bodyPr wrap="square" rtlCol="0">
            <a:spAutoFit/>
          </a:bodyPr>
          <a:lstStyle/>
          <a:p>
            <a:r>
              <a:rPr lang="it-IT" dirty="0"/>
              <a:t>Spin Box</a:t>
            </a:r>
          </a:p>
        </p:txBody>
      </p:sp>
      <p:sp>
        <p:nvSpPr>
          <p:cNvPr id="30" name="CasellaDiTesto 29">
            <a:extLst>
              <a:ext uri="{FF2B5EF4-FFF2-40B4-BE49-F238E27FC236}">
                <a16:creationId xmlns:a16="http://schemas.microsoft.com/office/drawing/2014/main" id="{6B2F23A2-543B-704C-A577-FE1809164E7F}"/>
              </a:ext>
            </a:extLst>
          </p:cNvPr>
          <p:cNvSpPr txBox="1"/>
          <p:nvPr/>
        </p:nvSpPr>
        <p:spPr>
          <a:xfrm>
            <a:off x="7389441" y="1148971"/>
            <a:ext cx="1841482" cy="369332"/>
          </a:xfrm>
          <a:prstGeom prst="rect">
            <a:avLst/>
          </a:prstGeom>
          <a:noFill/>
        </p:spPr>
        <p:txBody>
          <a:bodyPr wrap="square" rtlCol="0">
            <a:spAutoFit/>
          </a:bodyPr>
          <a:lstStyle/>
          <a:p>
            <a:r>
              <a:rPr lang="it-IT" dirty="0"/>
              <a:t>Double Spin Box</a:t>
            </a:r>
          </a:p>
        </p:txBody>
      </p:sp>
      <p:sp>
        <p:nvSpPr>
          <p:cNvPr id="31" name="Segnaposto contenuto 2">
            <a:extLst>
              <a:ext uri="{FF2B5EF4-FFF2-40B4-BE49-F238E27FC236}">
                <a16:creationId xmlns:a16="http://schemas.microsoft.com/office/drawing/2014/main" id="{18B0AF2B-479D-7D4B-BCC9-88EA3A51E335}"/>
              </a:ext>
            </a:extLst>
          </p:cNvPr>
          <p:cNvSpPr txBox="1">
            <a:spLocks/>
          </p:cNvSpPr>
          <p:nvPr/>
        </p:nvSpPr>
        <p:spPr>
          <a:xfrm>
            <a:off x="558064" y="2118246"/>
            <a:ext cx="8596668" cy="5461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Label </a:t>
            </a:r>
            <a:r>
              <a:rPr lang="it-IT" dirty="0"/>
              <a:t>: per l’inserimento di valori che saranno visti come  ‘stringhe’ all’interno del codice.</a:t>
            </a:r>
          </a:p>
        </p:txBody>
      </p:sp>
      <p:sp>
        <p:nvSpPr>
          <p:cNvPr id="32" name="CasellaDiTesto 31">
            <a:extLst>
              <a:ext uri="{FF2B5EF4-FFF2-40B4-BE49-F238E27FC236}">
                <a16:creationId xmlns:a16="http://schemas.microsoft.com/office/drawing/2014/main" id="{7E0F6952-2F38-C743-BDBB-2F37E452740F}"/>
              </a:ext>
            </a:extLst>
          </p:cNvPr>
          <p:cNvSpPr txBox="1"/>
          <p:nvPr/>
        </p:nvSpPr>
        <p:spPr>
          <a:xfrm>
            <a:off x="7489909" y="2335391"/>
            <a:ext cx="1338826" cy="369332"/>
          </a:xfrm>
          <a:prstGeom prst="rect">
            <a:avLst/>
          </a:prstGeom>
          <a:noFill/>
        </p:spPr>
        <p:txBody>
          <a:bodyPr wrap="square" rtlCol="0">
            <a:spAutoFit/>
          </a:bodyPr>
          <a:lstStyle/>
          <a:p>
            <a:r>
              <a:rPr lang="it-IT" dirty="0"/>
              <a:t>Label</a:t>
            </a:r>
          </a:p>
        </p:txBody>
      </p:sp>
      <p:sp>
        <p:nvSpPr>
          <p:cNvPr id="33" name="Segnaposto contenuto 2">
            <a:extLst>
              <a:ext uri="{FF2B5EF4-FFF2-40B4-BE49-F238E27FC236}">
                <a16:creationId xmlns:a16="http://schemas.microsoft.com/office/drawing/2014/main" id="{EC33F2D5-4883-F94D-A930-D1428C810296}"/>
              </a:ext>
            </a:extLst>
          </p:cNvPr>
          <p:cNvSpPr txBox="1">
            <a:spLocks/>
          </p:cNvSpPr>
          <p:nvPr/>
        </p:nvSpPr>
        <p:spPr>
          <a:xfrm>
            <a:off x="558064" y="3207299"/>
            <a:ext cx="8596668" cy="422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Push</a:t>
            </a:r>
            <a:r>
              <a:rPr lang="it-IT" b="1" dirty="0"/>
              <a:t> Button </a:t>
            </a:r>
            <a:r>
              <a:rPr lang="it-IT" dirty="0"/>
              <a:t>: utilizzato per la creazioni di pulsanti nella schermata. </a:t>
            </a:r>
          </a:p>
        </p:txBody>
      </p:sp>
      <p:sp>
        <p:nvSpPr>
          <p:cNvPr id="34" name="Segnaposto contenuto 2">
            <a:extLst>
              <a:ext uri="{FF2B5EF4-FFF2-40B4-BE49-F238E27FC236}">
                <a16:creationId xmlns:a16="http://schemas.microsoft.com/office/drawing/2014/main" id="{5B87E6FE-9CEC-C347-AFDB-02E316E9E329}"/>
              </a:ext>
            </a:extLst>
          </p:cNvPr>
          <p:cNvSpPr txBox="1">
            <a:spLocks/>
          </p:cNvSpPr>
          <p:nvPr/>
        </p:nvSpPr>
        <p:spPr>
          <a:xfrm>
            <a:off x="558064" y="4680106"/>
            <a:ext cx="8596668" cy="57260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err="1"/>
              <a:t>Horizontal</a:t>
            </a:r>
            <a:r>
              <a:rPr lang="it-IT" b="1" dirty="0"/>
              <a:t> </a:t>
            </a:r>
            <a:r>
              <a:rPr lang="it-IT" b="1" dirty="0" err="1"/>
              <a:t>Slider</a:t>
            </a:r>
            <a:r>
              <a:rPr lang="it-IT" dirty="0"/>
              <a:t>: utilizzato come barra % per l’inserimento di valori tramite lo spostamento di un cursore. </a:t>
            </a:r>
          </a:p>
        </p:txBody>
      </p:sp>
      <p:sp>
        <p:nvSpPr>
          <p:cNvPr id="35" name="CasellaDiTesto 34">
            <a:extLst>
              <a:ext uri="{FF2B5EF4-FFF2-40B4-BE49-F238E27FC236}">
                <a16:creationId xmlns:a16="http://schemas.microsoft.com/office/drawing/2014/main" id="{CEA9AB69-5B58-274E-8717-56B0FD1B6943}"/>
              </a:ext>
            </a:extLst>
          </p:cNvPr>
          <p:cNvSpPr txBox="1"/>
          <p:nvPr/>
        </p:nvSpPr>
        <p:spPr>
          <a:xfrm>
            <a:off x="7061814" y="3546413"/>
            <a:ext cx="1723235" cy="369332"/>
          </a:xfrm>
          <a:prstGeom prst="rect">
            <a:avLst/>
          </a:prstGeom>
          <a:noFill/>
        </p:spPr>
        <p:txBody>
          <a:bodyPr wrap="square" rtlCol="0">
            <a:spAutoFit/>
          </a:bodyPr>
          <a:lstStyle/>
          <a:p>
            <a:r>
              <a:rPr lang="it-IT" dirty="0" err="1"/>
              <a:t>Push</a:t>
            </a:r>
            <a:r>
              <a:rPr lang="it-IT" dirty="0"/>
              <a:t> Button</a:t>
            </a:r>
          </a:p>
        </p:txBody>
      </p:sp>
      <p:sp>
        <p:nvSpPr>
          <p:cNvPr id="36" name="CasellaDiTesto 35">
            <a:extLst>
              <a:ext uri="{FF2B5EF4-FFF2-40B4-BE49-F238E27FC236}">
                <a16:creationId xmlns:a16="http://schemas.microsoft.com/office/drawing/2014/main" id="{10E3C0D9-8B40-4043-BE6A-898D749DB361}"/>
              </a:ext>
            </a:extLst>
          </p:cNvPr>
          <p:cNvSpPr txBox="1"/>
          <p:nvPr/>
        </p:nvSpPr>
        <p:spPr>
          <a:xfrm>
            <a:off x="7009600" y="4995445"/>
            <a:ext cx="2045050" cy="369332"/>
          </a:xfrm>
          <a:prstGeom prst="rect">
            <a:avLst/>
          </a:prstGeom>
          <a:noFill/>
        </p:spPr>
        <p:txBody>
          <a:bodyPr wrap="square" rtlCol="0">
            <a:spAutoFit/>
          </a:bodyPr>
          <a:lstStyle/>
          <a:p>
            <a:r>
              <a:rPr lang="it-IT" dirty="0" err="1"/>
              <a:t>Horizontal</a:t>
            </a:r>
            <a:r>
              <a:rPr lang="it-IT" dirty="0"/>
              <a:t> </a:t>
            </a:r>
            <a:r>
              <a:rPr lang="it-IT" dirty="0" err="1"/>
              <a:t>Slider</a:t>
            </a:r>
            <a:endParaRPr lang="it-IT" dirty="0"/>
          </a:p>
        </p:txBody>
      </p:sp>
      <p:pic>
        <p:nvPicPr>
          <p:cNvPr id="9" name="Immagine 8">
            <a:extLst>
              <a:ext uri="{FF2B5EF4-FFF2-40B4-BE49-F238E27FC236}">
                <a16:creationId xmlns:a16="http://schemas.microsoft.com/office/drawing/2014/main" id="{7C511ABD-1615-0B44-AFC9-C2E89194C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050" y="5403965"/>
            <a:ext cx="1359953" cy="501035"/>
          </a:xfrm>
          <a:prstGeom prst="rect">
            <a:avLst/>
          </a:prstGeom>
        </p:spPr>
      </p:pic>
      <p:pic>
        <p:nvPicPr>
          <p:cNvPr id="12" name="Immagine 11">
            <a:extLst>
              <a:ext uri="{FF2B5EF4-FFF2-40B4-BE49-F238E27FC236}">
                <a16:creationId xmlns:a16="http://schemas.microsoft.com/office/drawing/2014/main" id="{64BF00E3-303D-E54F-A7BB-592B54C27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82" y="5394769"/>
            <a:ext cx="1359953" cy="501035"/>
          </a:xfrm>
          <a:prstGeom prst="rect">
            <a:avLst/>
          </a:prstGeom>
        </p:spPr>
      </p:pic>
      <p:sp>
        <p:nvSpPr>
          <p:cNvPr id="26" name="Segnaposto contenuto 2">
            <a:extLst>
              <a:ext uri="{FF2B5EF4-FFF2-40B4-BE49-F238E27FC236}">
                <a16:creationId xmlns:a16="http://schemas.microsoft.com/office/drawing/2014/main" id="{3E2B2511-C4D6-DB45-B90F-8274AEE759F0}"/>
              </a:ext>
            </a:extLst>
          </p:cNvPr>
          <p:cNvSpPr txBox="1">
            <a:spLocks/>
          </p:cNvSpPr>
          <p:nvPr/>
        </p:nvSpPr>
        <p:spPr>
          <a:xfrm>
            <a:off x="558064" y="6017069"/>
            <a:ext cx="8596668" cy="5726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b="1" dirty="0"/>
              <a:t>Radio Button</a:t>
            </a:r>
            <a:r>
              <a:rPr lang="it-IT" dirty="0"/>
              <a:t>: utilizzato per poter scegliere tra diverse modalità:</a:t>
            </a:r>
          </a:p>
        </p:txBody>
      </p:sp>
      <p:pic>
        <p:nvPicPr>
          <p:cNvPr id="15" name="Immagine 14">
            <a:extLst>
              <a:ext uri="{FF2B5EF4-FFF2-40B4-BE49-F238E27FC236}">
                <a16:creationId xmlns:a16="http://schemas.microsoft.com/office/drawing/2014/main" id="{E21EFEE9-DDFC-D947-B2FE-8F25A115A3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0600" y="6342708"/>
            <a:ext cx="1400208" cy="439735"/>
          </a:xfrm>
          <a:prstGeom prst="rect">
            <a:avLst/>
          </a:prstGeom>
        </p:spPr>
      </p:pic>
    </p:spTree>
    <p:extLst>
      <p:ext uri="{BB962C8B-B14F-4D97-AF65-F5344CB8AC3E}">
        <p14:creationId xmlns:p14="http://schemas.microsoft.com/office/powerpoint/2010/main" val="404714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P spid="35" grpId="0"/>
      <p:bldP spid="36" grpId="0"/>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5A8ED-8CBD-7740-B057-538B8A2852C3}"/>
              </a:ext>
            </a:extLst>
          </p:cNvPr>
          <p:cNvSpPr>
            <a:spLocks noGrp="1"/>
          </p:cNvSpPr>
          <p:nvPr>
            <p:ph type="title"/>
          </p:nvPr>
        </p:nvSpPr>
        <p:spPr>
          <a:xfrm>
            <a:off x="150887" y="106767"/>
            <a:ext cx="10642542"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Struttura del codice : Definizione delle liste di pagina</a:t>
            </a:r>
            <a:br>
              <a:rPr lang="it-IT" dirty="0"/>
            </a:br>
            <a:endParaRPr lang="it-IT" dirty="0"/>
          </a:p>
        </p:txBody>
      </p:sp>
      <p:pic>
        <p:nvPicPr>
          <p:cNvPr id="5" name="Segnaposto contenuto 4">
            <a:extLst>
              <a:ext uri="{FF2B5EF4-FFF2-40B4-BE49-F238E27FC236}">
                <a16:creationId xmlns:a16="http://schemas.microsoft.com/office/drawing/2014/main" id="{341E51C5-C81C-7F43-984E-394CAF0D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107" y="1444366"/>
            <a:ext cx="7572737" cy="3969267"/>
          </a:xfrm>
        </p:spPr>
      </p:pic>
      <p:sp>
        <p:nvSpPr>
          <p:cNvPr id="6" name="Segnaposto contenuto 2">
            <a:extLst>
              <a:ext uri="{FF2B5EF4-FFF2-40B4-BE49-F238E27FC236}">
                <a16:creationId xmlns:a16="http://schemas.microsoft.com/office/drawing/2014/main" id="{D916E431-3B89-DF47-9410-9EAE14DB8525}"/>
              </a:ext>
            </a:extLst>
          </p:cNvPr>
          <p:cNvSpPr txBox="1">
            <a:spLocks/>
          </p:cNvSpPr>
          <p:nvPr/>
        </p:nvSpPr>
        <p:spPr>
          <a:xfrm>
            <a:off x="477459" y="1062972"/>
            <a:ext cx="3873478" cy="4192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it-IT" dirty="0"/>
          </a:p>
          <a:p>
            <a:r>
              <a:rPr lang="it-IT" dirty="0"/>
              <a:t>Ogni pagina è identificata da un certo numero di liste che contengono gli oggetti presenti nella schermata stessa.</a:t>
            </a:r>
          </a:p>
          <a:p>
            <a:endParaRPr lang="it-IT" dirty="0"/>
          </a:p>
          <a:p>
            <a:r>
              <a:rPr lang="it-IT" dirty="0"/>
              <a:t>L’inserimento degli oggetti all’interno di liste, definite direttamente nel costruttore, ha permesso uno sviluppo più snello del codice potendo richiamare ogni volta una lista, piuttosto che un oggetto.</a:t>
            </a:r>
          </a:p>
          <a:p>
            <a:endParaRPr lang="it-IT" dirty="0"/>
          </a:p>
          <a:p>
            <a:endParaRPr lang="it-IT" dirty="0"/>
          </a:p>
        </p:txBody>
      </p:sp>
      <p:sp>
        <p:nvSpPr>
          <p:cNvPr id="7" name="Freccia destra 6">
            <a:extLst>
              <a:ext uri="{FF2B5EF4-FFF2-40B4-BE49-F238E27FC236}">
                <a16:creationId xmlns:a16="http://schemas.microsoft.com/office/drawing/2014/main" id="{808E346B-D4CC-B94E-B376-69EE1A1FB93E}"/>
              </a:ext>
            </a:extLst>
          </p:cNvPr>
          <p:cNvSpPr/>
          <p:nvPr/>
        </p:nvSpPr>
        <p:spPr>
          <a:xfrm rot="1373792">
            <a:off x="3969784" y="2226075"/>
            <a:ext cx="2108474" cy="133370"/>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CF1FD2C8-E881-A348-BE60-EBDA181A92B9}"/>
              </a:ext>
            </a:extLst>
          </p:cNvPr>
          <p:cNvSpPr/>
          <p:nvPr/>
        </p:nvSpPr>
        <p:spPr>
          <a:xfrm>
            <a:off x="5975419" y="248445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A433ACE1-55D2-F842-805A-4B81473C06B3}"/>
              </a:ext>
            </a:extLst>
          </p:cNvPr>
          <p:cNvSpPr/>
          <p:nvPr/>
        </p:nvSpPr>
        <p:spPr>
          <a:xfrm>
            <a:off x="5976595" y="3597844"/>
            <a:ext cx="45719" cy="89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A7872A4C-085E-7341-9DD0-E622464198D9}"/>
              </a:ext>
            </a:extLst>
          </p:cNvPr>
          <p:cNvSpPr/>
          <p:nvPr/>
        </p:nvSpPr>
        <p:spPr>
          <a:xfrm>
            <a:off x="5975419" y="4711235"/>
            <a:ext cx="45719" cy="544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016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8E77A5B-9D33-8844-9719-D5688F971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8287" y="2166730"/>
            <a:ext cx="6639981" cy="2613992"/>
          </a:xfrm>
          <a:ln w="38100">
            <a:solidFill>
              <a:schemeClr val="tx1"/>
            </a:solidFill>
          </a:ln>
        </p:spPr>
      </p:pic>
      <p:sp>
        <p:nvSpPr>
          <p:cNvPr id="6" name="Titolo 1">
            <a:extLst>
              <a:ext uri="{FF2B5EF4-FFF2-40B4-BE49-F238E27FC236}">
                <a16:creationId xmlns:a16="http://schemas.microsoft.com/office/drawing/2014/main" id="{9CFB9809-B08C-554A-B072-3BA525062B96}"/>
              </a:ext>
            </a:extLst>
          </p:cNvPr>
          <p:cNvSpPr>
            <a:spLocks noGrp="1"/>
          </p:cNvSpPr>
          <p:nvPr>
            <p:ph type="title"/>
          </p:nvPr>
        </p:nvSpPr>
        <p:spPr>
          <a:xfrm>
            <a:off x="123620" y="86888"/>
            <a:ext cx="9288740" cy="748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err="1"/>
              <a:t>Python</a:t>
            </a:r>
            <a:r>
              <a:rPr lang="it-IT" dirty="0"/>
              <a:t> : Lista Eventi</a:t>
            </a:r>
            <a:br>
              <a:rPr lang="it-IT" dirty="0"/>
            </a:br>
            <a:endParaRPr lang="it-IT" dirty="0"/>
          </a:p>
        </p:txBody>
      </p:sp>
      <p:pic>
        <p:nvPicPr>
          <p:cNvPr id="7" name="Immagine 6">
            <a:extLst>
              <a:ext uri="{FF2B5EF4-FFF2-40B4-BE49-F238E27FC236}">
                <a16:creationId xmlns:a16="http://schemas.microsoft.com/office/drawing/2014/main" id="{92D31487-EB95-0645-8E74-2F717AB0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612" y="5044904"/>
            <a:ext cx="1901329" cy="701049"/>
          </a:xfrm>
          <a:prstGeom prst="rect">
            <a:avLst/>
          </a:prstGeom>
        </p:spPr>
      </p:pic>
      <p:sp>
        <p:nvSpPr>
          <p:cNvPr id="2" name="Rettangolo 1">
            <a:extLst>
              <a:ext uri="{FF2B5EF4-FFF2-40B4-BE49-F238E27FC236}">
                <a16:creationId xmlns:a16="http://schemas.microsoft.com/office/drawing/2014/main" id="{23EEFDB5-0ADC-7E46-A8F6-03CBDB7372FC}"/>
              </a:ext>
            </a:extLst>
          </p:cNvPr>
          <p:cNvSpPr/>
          <p:nvPr/>
        </p:nvSpPr>
        <p:spPr>
          <a:xfrm>
            <a:off x="5436158" y="465009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889DFA57-5207-8F44-A828-190D9B31FA37}"/>
              </a:ext>
            </a:extLst>
          </p:cNvPr>
          <p:cNvSpPr/>
          <p:nvPr/>
        </p:nvSpPr>
        <p:spPr>
          <a:xfrm>
            <a:off x="5436157" y="4206383"/>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C59EC4B-E057-F94F-BF20-9005BF846129}"/>
              </a:ext>
            </a:extLst>
          </p:cNvPr>
          <p:cNvSpPr/>
          <p:nvPr/>
        </p:nvSpPr>
        <p:spPr>
          <a:xfrm>
            <a:off x="5436156" y="3759492"/>
            <a:ext cx="3617405" cy="45719"/>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E6B5799E-BCBA-2B4F-9A83-A779635244A1}"/>
              </a:ext>
            </a:extLst>
          </p:cNvPr>
          <p:cNvSpPr/>
          <p:nvPr/>
        </p:nvSpPr>
        <p:spPr>
          <a:xfrm>
            <a:off x="5436155" y="3345326"/>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149227EB-752E-FB4E-90FC-032DC6F194B6}"/>
              </a:ext>
            </a:extLst>
          </p:cNvPr>
          <p:cNvSpPr/>
          <p:nvPr/>
        </p:nvSpPr>
        <p:spPr>
          <a:xfrm>
            <a:off x="5436155" y="2888890"/>
            <a:ext cx="3617405" cy="45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circolare a destra 2">
            <a:extLst>
              <a:ext uri="{FF2B5EF4-FFF2-40B4-BE49-F238E27FC236}">
                <a16:creationId xmlns:a16="http://schemas.microsoft.com/office/drawing/2014/main" id="{C5BBAE28-3ABD-5442-A4E1-477F5AF50428}"/>
              </a:ext>
            </a:extLst>
          </p:cNvPr>
          <p:cNvSpPr/>
          <p:nvPr/>
        </p:nvSpPr>
        <p:spPr>
          <a:xfrm>
            <a:off x="4823209" y="4630478"/>
            <a:ext cx="3004455" cy="1136477"/>
          </a:xfrm>
          <a:prstGeom prst="curvedRightArrow">
            <a:avLst>
              <a:gd name="adj1" fmla="val 6078"/>
              <a:gd name="adj2" fmla="val 5000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egnaposto contenuto 2">
            <a:extLst>
              <a:ext uri="{FF2B5EF4-FFF2-40B4-BE49-F238E27FC236}">
                <a16:creationId xmlns:a16="http://schemas.microsoft.com/office/drawing/2014/main" id="{C713F50B-E9AE-7B40-87A2-65AF7E41C2FC}"/>
              </a:ext>
            </a:extLst>
          </p:cNvPr>
          <p:cNvSpPr txBox="1">
            <a:spLocks/>
          </p:cNvSpPr>
          <p:nvPr/>
        </p:nvSpPr>
        <p:spPr>
          <a:xfrm>
            <a:off x="373732" y="1362350"/>
            <a:ext cx="4758821" cy="3180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lista eventi sono chiamate le funzioni che svolgeranno i compiti relativi alla pagina di interesse. Ogni schermata ha una funzione che si preoccupa di determinate azioni  e per richiamarla è sufficiente premere il pulsante </a:t>
            </a:r>
            <a:r>
              <a:rPr lang="it-IT" dirty="0" err="1"/>
              <a:t>Enter</a:t>
            </a:r>
            <a:r>
              <a:rPr lang="it-IT" dirty="0"/>
              <a:t> della pagina che attiverà automaticamente la chiamata di funzione.</a:t>
            </a:r>
          </a:p>
          <a:p>
            <a:pPr marL="0" indent="0">
              <a:buFont typeface="Wingdings 3" charset="2"/>
              <a:buNone/>
            </a:pPr>
            <a:endParaRPr lang="it-IT" dirty="0"/>
          </a:p>
          <a:p>
            <a:endParaRPr lang="it-IT" dirty="0"/>
          </a:p>
        </p:txBody>
      </p:sp>
    </p:spTree>
    <p:extLst>
      <p:ext uri="{BB962C8B-B14F-4D97-AF65-F5344CB8AC3E}">
        <p14:creationId xmlns:p14="http://schemas.microsoft.com/office/powerpoint/2010/main" val="26764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08334-E96B-4866-8D27-297C50D05706}"/>
              </a:ext>
            </a:extLst>
          </p:cNvPr>
          <p:cNvSpPr>
            <a:spLocks noGrp="1"/>
          </p:cNvSpPr>
          <p:nvPr>
            <p:ph type="title"/>
          </p:nvPr>
        </p:nvSpPr>
        <p:spPr>
          <a:xfrm>
            <a:off x="677334" y="609600"/>
            <a:ext cx="8596668" cy="736600"/>
          </a:xfrm>
        </p:spPr>
        <p:txBody>
          <a:bodyPr/>
          <a:lstStyle/>
          <a:p>
            <a:r>
              <a:rPr lang="it-IT" dirty="0"/>
              <a:t>Alimentatore</a:t>
            </a:r>
          </a:p>
        </p:txBody>
      </p:sp>
      <p:pic>
        <p:nvPicPr>
          <p:cNvPr id="1026" name="Picture 2" descr="Alimentatore PC 600W | LC-Power LC600H-12 V2.31, LC600H-12 V2.31 PSU Nero |">
            <a:extLst>
              <a:ext uri="{FF2B5EF4-FFF2-40B4-BE49-F238E27FC236}">
                <a16:creationId xmlns:a16="http://schemas.microsoft.com/office/drawing/2014/main" id="{AE73D149-BB09-43EE-8C18-B6B0E17B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46200"/>
            <a:ext cx="6096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atx 24 pin out">
            <a:extLst>
              <a:ext uri="{FF2B5EF4-FFF2-40B4-BE49-F238E27FC236}">
                <a16:creationId xmlns:a16="http://schemas.microsoft.com/office/drawing/2014/main" id="{C48E4991-F914-4746-BBF7-690062F1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21" y="271272"/>
            <a:ext cx="3871997" cy="43624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773334" y="4633722"/>
            <a:ext cx="3895344" cy="1477328"/>
          </a:xfrm>
          <a:prstGeom prst="rect">
            <a:avLst/>
          </a:prstGeom>
          <a:noFill/>
        </p:spPr>
        <p:txBody>
          <a:bodyPr wrap="square" rtlCol="0">
            <a:spAutoFit/>
          </a:bodyPr>
          <a:lstStyle/>
          <a:p>
            <a:r>
              <a:rPr lang="it-IT" dirty="0"/>
              <a:t>È in grado di alimentare da solo:</a:t>
            </a:r>
          </a:p>
          <a:p>
            <a:pPr marL="285750" indent="-285750">
              <a:buFont typeface="Arial" panose="020B0604020202020204" pitchFamily="34" charset="0"/>
              <a:buChar char="•"/>
            </a:pPr>
            <a:r>
              <a:rPr lang="it-IT" dirty="0"/>
              <a:t>Motori Scorbot</a:t>
            </a:r>
          </a:p>
          <a:p>
            <a:pPr marL="285750" indent="-285750">
              <a:buFont typeface="Arial" panose="020B0604020202020204" pitchFamily="34" charset="0"/>
              <a:buChar char="•"/>
            </a:pPr>
            <a:r>
              <a:rPr lang="it-IT" dirty="0"/>
              <a:t>Elettronica di controllo</a:t>
            </a:r>
          </a:p>
          <a:p>
            <a:pPr marL="285750" indent="-285750">
              <a:buFont typeface="Arial" panose="020B0604020202020204" pitchFamily="34" charset="0"/>
              <a:buChar char="•"/>
            </a:pPr>
            <a:r>
              <a:rPr lang="it-IT" dirty="0" err="1"/>
              <a:t>Rapsberry</a:t>
            </a:r>
            <a:r>
              <a:rPr lang="it-IT" dirty="0"/>
              <a:t> </a:t>
            </a:r>
            <a:r>
              <a:rPr lang="it-IT" dirty="0" err="1"/>
              <a:t>Pi</a:t>
            </a:r>
            <a:endParaRPr lang="it-IT" dirty="0"/>
          </a:p>
          <a:p>
            <a:r>
              <a:rPr lang="it-IT" dirty="0"/>
              <a:t>Un ALL-IN-ONE insomma</a:t>
            </a:r>
          </a:p>
        </p:txBody>
      </p:sp>
    </p:spTree>
    <p:extLst>
      <p:ext uri="{BB962C8B-B14F-4D97-AF65-F5344CB8AC3E}">
        <p14:creationId xmlns:p14="http://schemas.microsoft.com/office/powerpoint/2010/main" val="1651320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BC91655-163D-E848-B24B-449862AF5390}"/>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4" name="Segnaposto contenuto 2">
            <a:extLst>
              <a:ext uri="{FF2B5EF4-FFF2-40B4-BE49-F238E27FC236}">
                <a16:creationId xmlns:a16="http://schemas.microsoft.com/office/drawing/2014/main" id="{3ACFFDBF-053F-C24E-B6DF-E6E525319474}"/>
              </a:ext>
            </a:extLst>
          </p:cNvPr>
          <p:cNvSpPr txBox="1">
            <a:spLocks/>
          </p:cNvSpPr>
          <p:nvPr/>
        </p:nvSpPr>
        <p:spPr>
          <a:xfrm>
            <a:off x="123931" y="1503938"/>
            <a:ext cx="4168311"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Nella pagina di Setup vengono inseriti i valori desiderati per la macchina che si ha a disposizione.</a:t>
            </a:r>
          </a:p>
          <a:p>
            <a:endParaRPr lang="it-IT" dirty="0"/>
          </a:p>
          <a:p>
            <a:r>
              <a:rPr lang="it-IT" dirty="0"/>
              <a:t>Al momento dell’Avvio del programma, i vari Spin Box appaiono con il valore con cui questo progetto è stato sviluppato.</a:t>
            </a:r>
          </a:p>
        </p:txBody>
      </p:sp>
      <p:pic>
        <p:nvPicPr>
          <p:cNvPr id="11" name="Segnaposto contenuto 10">
            <a:extLst>
              <a:ext uri="{FF2B5EF4-FFF2-40B4-BE49-F238E27FC236}">
                <a16:creationId xmlns:a16="http://schemas.microsoft.com/office/drawing/2014/main" id="{58C844F4-24BE-CA42-853E-C71EF4BEB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7170" y="1619938"/>
            <a:ext cx="7576683" cy="4393147"/>
          </a:xfrm>
        </p:spPr>
      </p:pic>
      <p:sp>
        <p:nvSpPr>
          <p:cNvPr id="12" name="Cornice 11">
            <a:extLst>
              <a:ext uri="{FF2B5EF4-FFF2-40B4-BE49-F238E27FC236}">
                <a16:creationId xmlns:a16="http://schemas.microsoft.com/office/drawing/2014/main" id="{4E78D1E5-4487-E34E-8E19-2A45EA0031BA}"/>
              </a:ext>
            </a:extLst>
          </p:cNvPr>
          <p:cNvSpPr/>
          <p:nvPr/>
        </p:nvSpPr>
        <p:spPr>
          <a:xfrm>
            <a:off x="5571810" y="2006518"/>
            <a:ext cx="5215094"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7" name="Cornice 16">
            <a:extLst>
              <a:ext uri="{FF2B5EF4-FFF2-40B4-BE49-F238E27FC236}">
                <a16:creationId xmlns:a16="http://schemas.microsoft.com/office/drawing/2014/main" id="{8E7E16BF-3A62-894B-8131-CC62351B6FCE}"/>
              </a:ext>
            </a:extLst>
          </p:cNvPr>
          <p:cNvSpPr/>
          <p:nvPr/>
        </p:nvSpPr>
        <p:spPr>
          <a:xfrm>
            <a:off x="9109822" y="2404249"/>
            <a:ext cx="755301" cy="2634175"/>
          </a:xfrm>
          <a:prstGeom prst="frame">
            <a:avLst>
              <a:gd name="adj1" fmla="val 458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18" name="Cornice 17">
            <a:extLst>
              <a:ext uri="{FF2B5EF4-FFF2-40B4-BE49-F238E27FC236}">
                <a16:creationId xmlns:a16="http://schemas.microsoft.com/office/drawing/2014/main" id="{B486ADDD-9C0B-EE4F-9617-59C64CE142CF}"/>
              </a:ext>
            </a:extLst>
          </p:cNvPr>
          <p:cNvSpPr/>
          <p:nvPr/>
        </p:nvSpPr>
        <p:spPr>
          <a:xfrm>
            <a:off x="9861771" y="2404792"/>
            <a:ext cx="899174" cy="1297745"/>
          </a:xfrm>
          <a:prstGeom prst="frame">
            <a:avLst>
              <a:gd name="adj1" fmla="val 5403"/>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Cornice 18">
            <a:extLst>
              <a:ext uri="{FF2B5EF4-FFF2-40B4-BE49-F238E27FC236}">
                <a16:creationId xmlns:a16="http://schemas.microsoft.com/office/drawing/2014/main" id="{C0C7C92A-023F-BF41-89F2-CCBC2A7A912B}"/>
              </a:ext>
            </a:extLst>
          </p:cNvPr>
          <p:cNvSpPr/>
          <p:nvPr/>
        </p:nvSpPr>
        <p:spPr>
          <a:xfrm>
            <a:off x="5556738" y="2404250"/>
            <a:ext cx="3560620" cy="2634175"/>
          </a:xfrm>
          <a:prstGeom prst="frame">
            <a:avLst>
              <a:gd name="adj1" fmla="val 226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asellaDiTesto 13">
            <a:extLst>
              <a:ext uri="{FF2B5EF4-FFF2-40B4-BE49-F238E27FC236}">
                <a16:creationId xmlns:a16="http://schemas.microsoft.com/office/drawing/2014/main" id="{2807856E-3EBF-0544-B27E-5BBE354DFE2C}"/>
              </a:ext>
            </a:extLst>
          </p:cNvPr>
          <p:cNvSpPr txBox="1"/>
          <p:nvPr/>
        </p:nvSpPr>
        <p:spPr>
          <a:xfrm>
            <a:off x="9505739" y="886272"/>
            <a:ext cx="2562330" cy="923330"/>
          </a:xfrm>
          <a:prstGeom prst="rect">
            <a:avLst/>
          </a:prstGeom>
          <a:noFill/>
        </p:spPr>
        <p:txBody>
          <a:bodyPr wrap="square" rtlCol="0">
            <a:spAutoFit/>
          </a:bodyPr>
          <a:lstStyle/>
          <a:p>
            <a:r>
              <a:rPr lang="it-IT" dirty="0">
                <a:solidFill>
                  <a:schemeClr val="accent5"/>
                </a:solidFill>
              </a:rPr>
              <a:t>Parametri dello Scorbot </a:t>
            </a:r>
          </a:p>
          <a:p>
            <a:endParaRPr lang="it-IT" dirty="0"/>
          </a:p>
        </p:txBody>
      </p:sp>
      <p:sp>
        <p:nvSpPr>
          <p:cNvPr id="20" name="Freccia destra 19">
            <a:extLst>
              <a:ext uri="{FF2B5EF4-FFF2-40B4-BE49-F238E27FC236}">
                <a16:creationId xmlns:a16="http://schemas.microsoft.com/office/drawing/2014/main" id="{5CAD3D93-0DED-DC4F-9020-726921DF3742}"/>
              </a:ext>
            </a:extLst>
          </p:cNvPr>
          <p:cNvSpPr/>
          <p:nvPr/>
        </p:nvSpPr>
        <p:spPr>
          <a:xfrm rot="5400000">
            <a:off x="7007074" y="1709078"/>
            <a:ext cx="420524" cy="159040"/>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1" name="CasellaDiTesto 20">
            <a:extLst>
              <a:ext uri="{FF2B5EF4-FFF2-40B4-BE49-F238E27FC236}">
                <a16:creationId xmlns:a16="http://schemas.microsoft.com/office/drawing/2014/main" id="{66A1A615-2E65-1D4F-AB78-31EF06FE8D05}"/>
              </a:ext>
            </a:extLst>
          </p:cNvPr>
          <p:cNvSpPr txBox="1"/>
          <p:nvPr/>
        </p:nvSpPr>
        <p:spPr>
          <a:xfrm>
            <a:off x="6442668" y="885930"/>
            <a:ext cx="2562330" cy="923330"/>
          </a:xfrm>
          <a:prstGeom prst="rect">
            <a:avLst/>
          </a:prstGeom>
          <a:noFill/>
        </p:spPr>
        <p:txBody>
          <a:bodyPr wrap="square" rtlCol="0">
            <a:spAutoFit/>
          </a:bodyPr>
          <a:lstStyle/>
          <a:p>
            <a:r>
              <a:rPr lang="it-IT" dirty="0">
                <a:solidFill>
                  <a:schemeClr val="accent2"/>
                </a:solidFill>
              </a:rPr>
              <a:t>Massimi valori per Encoder e correnti</a:t>
            </a:r>
          </a:p>
          <a:p>
            <a:endParaRPr lang="it-IT" dirty="0"/>
          </a:p>
        </p:txBody>
      </p:sp>
      <p:sp>
        <p:nvSpPr>
          <p:cNvPr id="22" name="Freccia destra 21">
            <a:extLst>
              <a:ext uri="{FF2B5EF4-FFF2-40B4-BE49-F238E27FC236}">
                <a16:creationId xmlns:a16="http://schemas.microsoft.com/office/drawing/2014/main" id="{F509BE61-57CF-5140-8282-48F40B0F5D76}"/>
              </a:ext>
            </a:extLst>
          </p:cNvPr>
          <p:cNvSpPr/>
          <p:nvPr/>
        </p:nvSpPr>
        <p:spPr>
          <a:xfrm rot="5400000">
            <a:off x="9883493" y="1852283"/>
            <a:ext cx="855729" cy="159040"/>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3" name="CasellaDiTesto 22">
            <a:extLst>
              <a:ext uri="{FF2B5EF4-FFF2-40B4-BE49-F238E27FC236}">
                <a16:creationId xmlns:a16="http://schemas.microsoft.com/office/drawing/2014/main" id="{C7D0861B-8E65-F74C-A502-E52CAA7EF91F}"/>
              </a:ext>
            </a:extLst>
          </p:cNvPr>
          <p:cNvSpPr txBox="1"/>
          <p:nvPr/>
        </p:nvSpPr>
        <p:spPr>
          <a:xfrm>
            <a:off x="4206323" y="906368"/>
            <a:ext cx="2245732" cy="923330"/>
          </a:xfrm>
          <a:prstGeom prst="rect">
            <a:avLst/>
          </a:prstGeom>
          <a:noFill/>
        </p:spPr>
        <p:txBody>
          <a:bodyPr wrap="square" rtlCol="0">
            <a:spAutoFit/>
          </a:bodyPr>
          <a:lstStyle/>
          <a:p>
            <a:r>
              <a:rPr lang="it-IT" dirty="0">
                <a:solidFill>
                  <a:srgbClr val="FFC000"/>
                </a:solidFill>
              </a:rPr>
              <a:t>Posizione iniziale desiderata</a:t>
            </a:r>
          </a:p>
          <a:p>
            <a:endParaRPr lang="it-IT" dirty="0"/>
          </a:p>
        </p:txBody>
      </p:sp>
      <p:sp>
        <p:nvSpPr>
          <p:cNvPr id="24" name="Freccia destra 23">
            <a:extLst>
              <a:ext uri="{FF2B5EF4-FFF2-40B4-BE49-F238E27FC236}">
                <a16:creationId xmlns:a16="http://schemas.microsoft.com/office/drawing/2014/main" id="{7BB6584B-CE5B-1947-A7F8-3D349D9A55A1}"/>
              </a:ext>
            </a:extLst>
          </p:cNvPr>
          <p:cNvSpPr/>
          <p:nvPr/>
        </p:nvSpPr>
        <p:spPr>
          <a:xfrm rot="5400000">
            <a:off x="4764403" y="1667435"/>
            <a:ext cx="420524" cy="159040"/>
          </a:xfrm>
          <a:prstGeom prst="rightArrow">
            <a:avLst>
              <a:gd name="adj1" fmla="val 50000"/>
              <a:gd name="adj2" fmla="val 961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
        <p:nvSpPr>
          <p:cNvPr id="25" name="Cornice 24">
            <a:extLst>
              <a:ext uri="{FF2B5EF4-FFF2-40B4-BE49-F238E27FC236}">
                <a16:creationId xmlns:a16="http://schemas.microsoft.com/office/drawing/2014/main" id="{97B7F182-3EA0-1F45-9F12-D7FD41952ACF}"/>
              </a:ext>
            </a:extLst>
          </p:cNvPr>
          <p:cNvSpPr/>
          <p:nvPr/>
        </p:nvSpPr>
        <p:spPr>
          <a:xfrm>
            <a:off x="4292242" y="1978018"/>
            <a:ext cx="1279568" cy="3060407"/>
          </a:xfrm>
          <a:prstGeom prst="frame">
            <a:avLst>
              <a:gd name="adj1" fmla="val 420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 name="Immagine 2">
            <a:extLst>
              <a:ext uri="{FF2B5EF4-FFF2-40B4-BE49-F238E27FC236}">
                <a16:creationId xmlns:a16="http://schemas.microsoft.com/office/drawing/2014/main" id="{0EDFEA23-CB44-E247-8746-450BEB82E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391" y="3983871"/>
            <a:ext cx="1545767" cy="527169"/>
          </a:xfrm>
          <a:prstGeom prst="rect">
            <a:avLst/>
          </a:prstGeom>
        </p:spPr>
      </p:pic>
      <p:pic>
        <p:nvPicPr>
          <p:cNvPr id="7" name="Immagine 6">
            <a:extLst>
              <a:ext uri="{FF2B5EF4-FFF2-40B4-BE49-F238E27FC236}">
                <a16:creationId xmlns:a16="http://schemas.microsoft.com/office/drawing/2014/main" id="{1855C8F7-592B-534E-AAEC-0DE130CE6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83" y="5238158"/>
            <a:ext cx="3765771" cy="486140"/>
          </a:xfrm>
          <a:prstGeom prst="rect">
            <a:avLst/>
          </a:prstGeom>
        </p:spPr>
      </p:pic>
      <p:sp>
        <p:nvSpPr>
          <p:cNvPr id="26" name="CasellaDiTesto 25">
            <a:extLst>
              <a:ext uri="{FF2B5EF4-FFF2-40B4-BE49-F238E27FC236}">
                <a16:creationId xmlns:a16="http://schemas.microsoft.com/office/drawing/2014/main" id="{05D997EB-8287-8440-B1E0-D9B2A87EE9CE}"/>
              </a:ext>
            </a:extLst>
          </p:cNvPr>
          <p:cNvSpPr txBox="1"/>
          <p:nvPr/>
        </p:nvSpPr>
        <p:spPr>
          <a:xfrm>
            <a:off x="10363800" y="5061561"/>
            <a:ext cx="1934747" cy="923330"/>
          </a:xfrm>
          <a:prstGeom prst="rect">
            <a:avLst/>
          </a:prstGeom>
          <a:noFill/>
        </p:spPr>
        <p:txBody>
          <a:bodyPr wrap="square" rtlCol="0">
            <a:spAutoFit/>
          </a:bodyPr>
          <a:lstStyle/>
          <a:p>
            <a:r>
              <a:rPr lang="it-IT" dirty="0">
                <a:solidFill>
                  <a:schemeClr val="accent5"/>
                </a:solidFill>
              </a:rPr>
              <a:t>Variabili Strutturali</a:t>
            </a:r>
          </a:p>
          <a:p>
            <a:endParaRPr lang="it-IT" dirty="0"/>
          </a:p>
        </p:txBody>
      </p:sp>
      <p:sp>
        <p:nvSpPr>
          <p:cNvPr id="27" name="Freccia destra 26">
            <a:extLst>
              <a:ext uri="{FF2B5EF4-FFF2-40B4-BE49-F238E27FC236}">
                <a16:creationId xmlns:a16="http://schemas.microsoft.com/office/drawing/2014/main" id="{A9027A3C-65B8-074F-B616-E33E6C28DFD1}"/>
              </a:ext>
            </a:extLst>
          </p:cNvPr>
          <p:cNvSpPr/>
          <p:nvPr/>
        </p:nvSpPr>
        <p:spPr>
          <a:xfrm rot="13435829">
            <a:off x="9808134" y="4868897"/>
            <a:ext cx="638785" cy="103018"/>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2"/>
              </a:solidFill>
            </a:endParaRPr>
          </a:p>
        </p:txBody>
      </p:sp>
    </p:spTree>
    <p:extLst>
      <p:ext uri="{BB962C8B-B14F-4D97-AF65-F5344CB8AC3E}">
        <p14:creationId xmlns:p14="http://schemas.microsoft.com/office/powerpoint/2010/main" val="11144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P spid="14" grpId="0"/>
      <p:bldP spid="20" grpId="0" animBg="1"/>
      <p:bldP spid="21" grpId="0"/>
      <p:bldP spid="22" grpId="0" animBg="1"/>
      <p:bldP spid="23" grpId="0"/>
      <p:bldP spid="24" grpId="0" animBg="1"/>
      <p:bldP spid="25" grpId="0" animBg="1"/>
      <p:bldP spid="26" grpId="0"/>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3F829674-69AD-FD43-AF47-D0EC6CDDE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 y="934065"/>
            <a:ext cx="7043658" cy="4077510"/>
          </a:xfrm>
        </p:spPr>
      </p:pic>
      <p:sp>
        <p:nvSpPr>
          <p:cNvPr id="5" name="Titolo 1">
            <a:extLst>
              <a:ext uri="{FF2B5EF4-FFF2-40B4-BE49-F238E27FC236}">
                <a16:creationId xmlns:a16="http://schemas.microsoft.com/office/drawing/2014/main" id="{0194CD91-F37A-2E40-93B0-DD91A7297EA6}"/>
              </a:ext>
            </a:extLst>
          </p:cNvPr>
          <p:cNvSpPr>
            <a:spLocks noGrp="1"/>
          </p:cNvSpPr>
          <p:nvPr>
            <p:ph type="title"/>
          </p:nvPr>
        </p:nvSpPr>
        <p:spPr>
          <a:xfrm>
            <a:off x="421695" y="235974"/>
            <a:ext cx="8596668" cy="698090"/>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Set up : Schermata</a:t>
            </a:r>
          </a:p>
        </p:txBody>
      </p:sp>
      <p:sp>
        <p:nvSpPr>
          <p:cNvPr id="10" name="Freccia destra 9">
            <a:extLst>
              <a:ext uri="{FF2B5EF4-FFF2-40B4-BE49-F238E27FC236}">
                <a16:creationId xmlns:a16="http://schemas.microsoft.com/office/drawing/2014/main" id="{73112F93-09C6-B947-967F-35A9C13DAAFC}"/>
              </a:ext>
            </a:extLst>
          </p:cNvPr>
          <p:cNvSpPr/>
          <p:nvPr/>
        </p:nvSpPr>
        <p:spPr>
          <a:xfrm rot="1399277">
            <a:off x="6884715" y="3463376"/>
            <a:ext cx="729711" cy="130849"/>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destra 10">
            <a:extLst>
              <a:ext uri="{FF2B5EF4-FFF2-40B4-BE49-F238E27FC236}">
                <a16:creationId xmlns:a16="http://schemas.microsoft.com/office/drawing/2014/main" id="{5E88E670-A750-1046-8229-D52799789557}"/>
              </a:ext>
            </a:extLst>
          </p:cNvPr>
          <p:cNvSpPr/>
          <p:nvPr/>
        </p:nvSpPr>
        <p:spPr>
          <a:xfrm rot="2885221">
            <a:off x="3326707" y="4930448"/>
            <a:ext cx="540507" cy="136033"/>
          </a:xfrm>
          <a:prstGeom prst="rightArrow">
            <a:avLst>
              <a:gd name="adj1" fmla="val 50000"/>
              <a:gd name="adj2" fmla="val 9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Segnaposto contenuto 2">
            <a:extLst>
              <a:ext uri="{FF2B5EF4-FFF2-40B4-BE49-F238E27FC236}">
                <a16:creationId xmlns:a16="http://schemas.microsoft.com/office/drawing/2014/main" id="{C6BFCEAD-F11D-AF4E-9E96-FB22F7C77A41}"/>
              </a:ext>
            </a:extLst>
          </p:cNvPr>
          <p:cNvSpPr txBox="1">
            <a:spLocks/>
          </p:cNvSpPr>
          <p:nvPr/>
        </p:nvSpPr>
        <p:spPr>
          <a:xfrm>
            <a:off x="7610518" y="3560731"/>
            <a:ext cx="3478193" cy="698090"/>
          </a:xfrm>
          <a:prstGeom prst="rect">
            <a:avLst/>
          </a:prstGeo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it-IT" dirty="0"/>
              <a:t>‘Reset’ riporta il sistema nelle condizioni iniziali. </a:t>
            </a:r>
          </a:p>
        </p:txBody>
      </p:sp>
      <p:sp>
        <p:nvSpPr>
          <p:cNvPr id="13" name="Segnaposto contenuto 2">
            <a:extLst>
              <a:ext uri="{FF2B5EF4-FFF2-40B4-BE49-F238E27FC236}">
                <a16:creationId xmlns:a16="http://schemas.microsoft.com/office/drawing/2014/main" id="{0649A34A-F7BB-4C42-A997-0D23F7672070}"/>
              </a:ext>
            </a:extLst>
          </p:cNvPr>
          <p:cNvSpPr txBox="1">
            <a:spLocks/>
          </p:cNvSpPr>
          <p:nvPr/>
        </p:nvSpPr>
        <p:spPr>
          <a:xfrm>
            <a:off x="2935112" y="5233840"/>
            <a:ext cx="4289936" cy="1527568"/>
          </a:xfrm>
          <a:prstGeom prst="rect">
            <a:avLst/>
          </a:prstGeo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‘Set Impostazioni’ aggiorna tutti i valori modificati dall’utente.          Il risultato viene salvato in un file ‘</a:t>
            </a:r>
            <a:r>
              <a:rPr lang="it-IT" dirty="0" err="1"/>
              <a:t>config</a:t>
            </a:r>
            <a:r>
              <a:rPr lang="it-IT" dirty="0"/>
              <a:t>’ rendendo persistenti le impostazioni.</a:t>
            </a:r>
          </a:p>
          <a:p>
            <a:endParaRPr lang="it-IT" dirty="0"/>
          </a:p>
        </p:txBody>
      </p:sp>
      <p:pic>
        <p:nvPicPr>
          <p:cNvPr id="3" name="Immagine 2">
            <a:extLst>
              <a:ext uri="{FF2B5EF4-FFF2-40B4-BE49-F238E27FC236}">
                <a16:creationId xmlns:a16="http://schemas.microsoft.com/office/drawing/2014/main" id="{DAAE9C95-915F-9E4C-ADE0-5D60FE92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54" y="4258821"/>
            <a:ext cx="3670155" cy="493095"/>
          </a:xfrm>
          <a:prstGeom prst="rect">
            <a:avLst/>
          </a:prstGeom>
        </p:spPr>
      </p:pic>
      <p:pic>
        <p:nvPicPr>
          <p:cNvPr id="6" name="Immagine 5">
            <a:extLst>
              <a:ext uri="{FF2B5EF4-FFF2-40B4-BE49-F238E27FC236}">
                <a16:creationId xmlns:a16="http://schemas.microsoft.com/office/drawing/2014/main" id="{AB95170A-6151-8747-A2AD-1C2CF758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634" y="3094976"/>
            <a:ext cx="1344732" cy="458608"/>
          </a:xfrm>
          <a:prstGeom prst="rect">
            <a:avLst/>
          </a:prstGeom>
        </p:spPr>
      </p:pic>
    </p:spTree>
    <p:extLst>
      <p:ext uri="{BB962C8B-B14F-4D97-AF65-F5344CB8AC3E}">
        <p14:creationId xmlns:p14="http://schemas.microsoft.com/office/powerpoint/2010/main" val="262250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5F56-2AB9-4D44-9710-1159672257A0}"/>
              </a:ext>
            </a:extLst>
          </p:cNvPr>
          <p:cNvSpPr>
            <a:spLocks noGrp="1"/>
          </p:cNvSpPr>
          <p:nvPr>
            <p:ph type="title"/>
          </p:nvPr>
        </p:nvSpPr>
        <p:spPr>
          <a:xfrm>
            <a:off x="363002" y="230955"/>
            <a:ext cx="8596668" cy="619433"/>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EncoderSteps</a:t>
            </a:r>
            <a:r>
              <a:rPr lang="it-IT" dirty="0"/>
              <a:t> : Schermata </a:t>
            </a:r>
            <a:br>
              <a:rPr lang="it-IT" dirty="0"/>
            </a:br>
            <a:endParaRPr lang="it-IT" dirty="0"/>
          </a:p>
        </p:txBody>
      </p:sp>
      <p:pic>
        <p:nvPicPr>
          <p:cNvPr id="9" name="Segnaposto contenuto 8">
            <a:extLst>
              <a:ext uri="{FF2B5EF4-FFF2-40B4-BE49-F238E27FC236}">
                <a16:creationId xmlns:a16="http://schemas.microsoft.com/office/drawing/2014/main" id="{C6A53129-ADA8-494E-A247-7021D81D7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898" y="1264694"/>
            <a:ext cx="7565977" cy="4328612"/>
          </a:xfrm>
        </p:spPr>
      </p:pic>
      <p:sp>
        <p:nvSpPr>
          <p:cNvPr id="5" name="Segnaposto contenuto 2">
            <a:extLst>
              <a:ext uri="{FF2B5EF4-FFF2-40B4-BE49-F238E27FC236}">
                <a16:creationId xmlns:a16="http://schemas.microsoft.com/office/drawing/2014/main" id="{D435F333-D0E4-DF40-A9AE-380B89995A7D}"/>
              </a:ext>
            </a:extLst>
          </p:cNvPr>
          <p:cNvSpPr txBox="1">
            <a:spLocks/>
          </p:cNvSpPr>
          <p:nvPr/>
        </p:nvSpPr>
        <p:spPr>
          <a:xfrm>
            <a:off x="577942" y="1068133"/>
            <a:ext cx="3729372" cy="578986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i passi encoder.</a:t>
            </a:r>
          </a:p>
          <a:p>
            <a:endParaRPr lang="it-IT" dirty="0"/>
          </a:p>
          <a:p>
            <a:r>
              <a:rPr lang="it-IT" dirty="0" err="1"/>
              <a:t>in‘</a:t>
            </a:r>
            <a:r>
              <a:rPr lang="it-IT" dirty="0" err="1">
                <a:solidFill>
                  <a:schemeClr val="accent2"/>
                </a:solidFill>
              </a:rPr>
              <a:t>Encoder</a:t>
            </a:r>
            <a:r>
              <a:rPr lang="it-IT" dirty="0">
                <a:solidFill>
                  <a:schemeClr val="accent2"/>
                </a:solidFill>
              </a:rPr>
              <a:t> </a:t>
            </a:r>
            <a:r>
              <a:rPr lang="it-IT" dirty="0" err="1">
                <a:solidFill>
                  <a:schemeClr val="accent2"/>
                </a:solidFill>
              </a:rPr>
              <a:t>n</a:t>
            </a:r>
            <a:r>
              <a:rPr lang="it-IT" dirty="0"/>
              <a:t>°’ è possibile inserire i valori a cui si intende portare lo Scorbot.</a:t>
            </a:r>
          </a:p>
          <a:p>
            <a:endParaRPr lang="it-IT" dirty="0"/>
          </a:p>
          <a:p>
            <a:r>
              <a:rPr lang="it-IT" dirty="0"/>
              <a:t>In ‘</a:t>
            </a:r>
            <a:r>
              <a:rPr lang="it-IT" dirty="0" err="1">
                <a:solidFill>
                  <a:srgbClr val="C00000"/>
                </a:solidFill>
              </a:rPr>
              <a:t>Step</a:t>
            </a:r>
            <a:r>
              <a:rPr lang="it-IT" dirty="0"/>
              <a:t>’ leggiamo i valori reali degli encoder, che il robot possiede istante per istante.</a:t>
            </a:r>
          </a:p>
          <a:p>
            <a:endParaRPr lang="it-IT" dirty="0"/>
          </a:p>
          <a:p>
            <a:r>
              <a:rPr lang="it-IT" dirty="0">
                <a:solidFill>
                  <a:srgbClr val="FFC000"/>
                </a:solidFill>
              </a:rPr>
              <a:t>‘</a:t>
            </a:r>
            <a:r>
              <a:rPr lang="it-IT" dirty="0" err="1">
                <a:solidFill>
                  <a:srgbClr val="FFC000"/>
                </a:solidFill>
              </a:rPr>
              <a:t>Error</a:t>
            </a:r>
            <a:r>
              <a:rPr lang="it-IT" dirty="0">
                <a:solidFill>
                  <a:srgbClr val="FFC000"/>
                </a:solidFill>
              </a:rPr>
              <a:t>’ </a:t>
            </a:r>
            <a:r>
              <a:rPr lang="it-IT" dirty="0"/>
              <a:t>rappresenta l’errore, ovvero il margine per arrivare alla posizione desiderata.</a:t>
            </a:r>
          </a:p>
          <a:p>
            <a:endParaRPr lang="it-IT" dirty="0"/>
          </a:p>
          <a:p>
            <a:r>
              <a:rPr lang="it-IT" dirty="0"/>
              <a:t>In ‘</a:t>
            </a:r>
            <a:r>
              <a:rPr lang="it-IT" dirty="0" err="1">
                <a:solidFill>
                  <a:srgbClr val="0070C0"/>
                </a:solidFill>
              </a:rPr>
              <a:t>mA</a:t>
            </a:r>
            <a:r>
              <a:rPr lang="it-IT" dirty="0">
                <a:solidFill>
                  <a:srgbClr val="0070C0"/>
                </a:solidFill>
              </a:rPr>
              <a:t>’</a:t>
            </a:r>
            <a:r>
              <a:rPr lang="it-IT" dirty="0"/>
              <a:t> è possibile leggere i valori delle correnti utilizzate dai vari motorini.</a:t>
            </a:r>
          </a:p>
          <a:p>
            <a:endParaRPr lang="it-IT" dirty="0"/>
          </a:p>
        </p:txBody>
      </p:sp>
      <p:sp>
        <p:nvSpPr>
          <p:cNvPr id="6" name="Cornice 5">
            <a:extLst>
              <a:ext uri="{FF2B5EF4-FFF2-40B4-BE49-F238E27FC236}">
                <a16:creationId xmlns:a16="http://schemas.microsoft.com/office/drawing/2014/main" id="{6F590A92-AAD6-F044-BE91-170D1D5BE977}"/>
              </a:ext>
            </a:extLst>
          </p:cNvPr>
          <p:cNvSpPr/>
          <p:nvPr/>
        </p:nvSpPr>
        <p:spPr>
          <a:xfrm>
            <a:off x="4307314" y="1956276"/>
            <a:ext cx="1477107" cy="420523"/>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Freccia destra 6">
            <a:extLst>
              <a:ext uri="{FF2B5EF4-FFF2-40B4-BE49-F238E27FC236}">
                <a16:creationId xmlns:a16="http://schemas.microsoft.com/office/drawing/2014/main" id="{4EEADAD8-7CC5-6F43-8E54-E07F00022E5C}"/>
              </a:ext>
            </a:extLst>
          </p:cNvPr>
          <p:cNvSpPr/>
          <p:nvPr/>
        </p:nvSpPr>
        <p:spPr>
          <a:xfrm rot="21124603">
            <a:off x="2200341" y="2101152"/>
            <a:ext cx="2108474" cy="65356"/>
          </a:xfrm>
          <a:prstGeom prst="rightArrow">
            <a:avLst>
              <a:gd name="adj1" fmla="val 50000"/>
              <a:gd name="adj2" fmla="val 961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ornice 7">
            <a:extLst>
              <a:ext uri="{FF2B5EF4-FFF2-40B4-BE49-F238E27FC236}">
                <a16:creationId xmlns:a16="http://schemas.microsoft.com/office/drawing/2014/main" id="{78CBD8BA-9229-C241-A707-4850E97560B1}"/>
              </a:ext>
            </a:extLst>
          </p:cNvPr>
          <p:cNvSpPr/>
          <p:nvPr/>
        </p:nvSpPr>
        <p:spPr>
          <a:xfrm>
            <a:off x="5800838" y="1956139"/>
            <a:ext cx="750688" cy="420523"/>
          </a:xfrm>
          <a:prstGeom prst="fram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Freccia destra 9">
            <a:extLst>
              <a:ext uri="{FF2B5EF4-FFF2-40B4-BE49-F238E27FC236}">
                <a16:creationId xmlns:a16="http://schemas.microsoft.com/office/drawing/2014/main" id="{6A96EF80-E755-E143-8315-DA4DF2A1BF91}"/>
              </a:ext>
            </a:extLst>
          </p:cNvPr>
          <p:cNvSpPr/>
          <p:nvPr/>
        </p:nvSpPr>
        <p:spPr>
          <a:xfrm rot="20509397">
            <a:off x="2710848" y="2856342"/>
            <a:ext cx="3199459" cy="63654"/>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ornice 12">
            <a:extLst>
              <a:ext uri="{FF2B5EF4-FFF2-40B4-BE49-F238E27FC236}">
                <a16:creationId xmlns:a16="http://schemas.microsoft.com/office/drawing/2014/main" id="{20E32226-FCC3-7D4F-B19F-31C3B5F5AD22}"/>
              </a:ext>
            </a:extLst>
          </p:cNvPr>
          <p:cNvSpPr/>
          <p:nvPr/>
        </p:nvSpPr>
        <p:spPr>
          <a:xfrm>
            <a:off x="7895910" y="1956138"/>
            <a:ext cx="780755" cy="420523"/>
          </a:xfrm>
          <a:prstGeom prst="fram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DF46487C-34B1-9A45-867A-FD3FB7F97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196" y="2037522"/>
            <a:ext cx="670601" cy="2453161"/>
          </a:xfrm>
          <a:prstGeom prst="rect">
            <a:avLst/>
          </a:prstGeom>
        </p:spPr>
      </p:pic>
      <p:sp>
        <p:nvSpPr>
          <p:cNvPr id="14" name="Freccia destra 13">
            <a:extLst>
              <a:ext uri="{FF2B5EF4-FFF2-40B4-BE49-F238E27FC236}">
                <a16:creationId xmlns:a16="http://schemas.microsoft.com/office/drawing/2014/main" id="{A108AB01-8B32-6942-B674-36D7B4FDBAAF}"/>
              </a:ext>
            </a:extLst>
          </p:cNvPr>
          <p:cNvSpPr/>
          <p:nvPr/>
        </p:nvSpPr>
        <p:spPr>
          <a:xfrm rot="19634434">
            <a:off x="2642103" y="4046959"/>
            <a:ext cx="6187252" cy="104375"/>
          </a:xfrm>
          <a:prstGeom prst="rightArrow">
            <a:avLst>
              <a:gd name="adj1" fmla="val 50000"/>
              <a:gd name="adj2" fmla="val 9614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ornice 10">
            <a:extLst>
              <a:ext uri="{FF2B5EF4-FFF2-40B4-BE49-F238E27FC236}">
                <a16:creationId xmlns:a16="http://schemas.microsoft.com/office/drawing/2014/main" id="{51EFB00B-418C-624D-A98A-637F6F4E63D0}"/>
              </a:ext>
            </a:extLst>
          </p:cNvPr>
          <p:cNvSpPr/>
          <p:nvPr/>
        </p:nvSpPr>
        <p:spPr>
          <a:xfrm>
            <a:off x="6576398" y="1956138"/>
            <a:ext cx="1308290" cy="420523"/>
          </a:xfrm>
          <a:prstGeom prst="fram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2" name="Freccia destra 11">
            <a:extLst>
              <a:ext uri="{FF2B5EF4-FFF2-40B4-BE49-F238E27FC236}">
                <a16:creationId xmlns:a16="http://schemas.microsoft.com/office/drawing/2014/main" id="{E8977726-D652-8348-BCA3-B10716ED3559}"/>
              </a:ext>
            </a:extLst>
          </p:cNvPr>
          <p:cNvSpPr/>
          <p:nvPr/>
        </p:nvSpPr>
        <p:spPr>
          <a:xfrm rot="19966839">
            <a:off x="2913115" y="3407415"/>
            <a:ext cx="4379717" cy="86415"/>
          </a:xfrm>
          <a:prstGeom prst="rightArrow">
            <a:avLst>
              <a:gd name="adj1" fmla="val 50000"/>
              <a:gd name="adj2" fmla="val 96147"/>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62733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P spid="14"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BEE2-E176-8D45-8077-540B66B20424}"/>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br>
              <a:rPr lang="it-IT" dirty="0"/>
            </a:br>
            <a:endParaRPr lang="it-IT" dirty="0"/>
          </a:p>
        </p:txBody>
      </p:sp>
      <p:pic>
        <p:nvPicPr>
          <p:cNvPr id="5" name="Segnaposto contenuto 4">
            <a:extLst>
              <a:ext uri="{FF2B5EF4-FFF2-40B4-BE49-F238E27FC236}">
                <a16:creationId xmlns:a16="http://schemas.microsoft.com/office/drawing/2014/main" id="{FE572127-AB73-0A4D-8904-80AFA47F6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487" y="1263315"/>
            <a:ext cx="7570798" cy="4331370"/>
          </a:xfrm>
        </p:spPr>
      </p:pic>
      <p:sp>
        <p:nvSpPr>
          <p:cNvPr id="4" name="Segnaposto contenuto 2">
            <a:extLst>
              <a:ext uri="{FF2B5EF4-FFF2-40B4-BE49-F238E27FC236}">
                <a16:creationId xmlns:a16="http://schemas.microsoft.com/office/drawing/2014/main" id="{28E7EC58-E8EC-E349-A12B-87C17A2F8577}"/>
              </a:ext>
            </a:extLst>
          </p:cNvPr>
          <p:cNvSpPr txBox="1">
            <a:spLocks/>
          </p:cNvSpPr>
          <p:nvPr/>
        </p:nvSpPr>
        <p:spPr>
          <a:xfrm>
            <a:off x="559115" y="1221499"/>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diretta attraverso gli angoli.</a:t>
            </a:r>
          </a:p>
          <a:p>
            <a:pPr marL="0" indent="0">
              <a:buNone/>
            </a:pPr>
            <a:endParaRPr lang="it-IT" dirty="0"/>
          </a:p>
          <a:p>
            <a:pPr marL="0" indent="0">
              <a:buNone/>
            </a:pPr>
            <a:endParaRPr lang="it-IT" dirty="0"/>
          </a:p>
          <a:p>
            <a:r>
              <a:rPr lang="it-IT" dirty="0"/>
              <a:t>Stesse modalità di inserimento e lettura ma andremo ad inserire e leggeremo angoli piuttosto che encoder. Quindi, ci sarà una conversione da angoli ad encoder prima di passare i dati alla </a:t>
            </a:r>
            <a:r>
              <a:rPr lang="it-IT" dirty="0" err="1"/>
              <a:t>rasberry</a:t>
            </a:r>
            <a:r>
              <a:rPr lang="it-IT" dirty="0"/>
              <a:t>. </a:t>
            </a:r>
          </a:p>
        </p:txBody>
      </p:sp>
      <p:pic>
        <p:nvPicPr>
          <p:cNvPr id="6" name="Immagine 5">
            <a:extLst>
              <a:ext uri="{FF2B5EF4-FFF2-40B4-BE49-F238E27FC236}">
                <a16:creationId xmlns:a16="http://schemas.microsoft.com/office/drawing/2014/main" id="{AD8A82BE-4B5B-E046-92DD-828A740D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729" y="2017644"/>
            <a:ext cx="786713" cy="2484783"/>
          </a:xfrm>
          <a:prstGeom prst="rect">
            <a:avLst/>
          </a:prstGeom>
        </p:spPr>
      </p:pic>
    </p:spTree>
    <p:extLst>
      <p:ext uri="{BB962C8B-B14F-4D97-AF65-F5344CB8AC3E}">
        <p14:creationId xmlns:p14="http://schemas.microsoft.com/office/powerpoint/2010/main" val="9333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C7B5590D-A347-1A4E-90BE-1FD6670A33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8" r="6209"/>
          <a:stretch/>
        </p:blipFill>
        <p:spPr>
          <a:xfrm>
            <a:off x="251839" y="2656988"/>
            <a:ext cx="11726563" cy="2372204"/>
          </a:xfrm>
          <a:ln w="76200">
            <a:solidFill>
              <a:schemeClr val="accent5"/>
            </a:solidFill>
          </a:ln>
        </p:spPr>
      </p:pic>
      <p:sp>
        <p:nvSpPr>
          <p:cNvPr id="4" name="Titolo 1">
            <a:extLst>
              <a:ext uri="{FF2B5EF4-FFF2-40B4-BE49-F238E27FC236}">
                <a16:creationId xmlns:a16="http://schemas.microsoft.com/office/drawing/2014/main" id="{AA41960F-FBBD-434A-BE07-059CC3420961}"/>
              </a:ext>
            </a:extLst>
          </p:cNvPr>
          <p:cNvSpPr>
            <a:spLocks noGrp="1"/>
          </p:cNvSpPr>
          <p:nvPr>
            <p:ph type="title"/>
          </p:nvPr>
        </p:nvSpPr>
        <p:spPr>
          <a:xfrm>
            <a:off x="363052" y="234235"/>
            <a:ext cx="8596668" cy="758929"/>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it-IT" dirty="0"/>
              <a:t>Direct </a:t>
            </a:r>
            <a:r>
              <a:rPr lang="it-IT" dirty="0" err="1"/>
              <a:t>AngularPosition</a:t>
            </a:r>
            <a:r>
              <a:rPr lang="it-IT" dirty="0"/>
              <a:t>: Formule</a:t>
            </a:r>
            <a:br>
              <a:rPr lang="it-IT" dirty="0"/>
            </a:br>
            <a:endParaRPr lang="it-IT" dirty="0"/>
          </a:p>
        </p:txBody>
      </p:sp>
    </p:spTree>
    <p:extLst>
      <p:ext uri="{BB962C8B-B14F-4D97-AF65-F5344CB8AC3E}">
        <p14:creationId xmlns:p14="http://schemas.microsoft.com/office/powerpoint/2010/main" val="4133849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3AE61-816D-FD41-A439-A68573B7D45B}"/>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endParaRPr lang="it-IT" dirty="0"/>
          </a:p>
        </p:txBody>
      </p:sp>
      <p:pic>
        <p:nvPicPr>
          <p:cNvPr id="5" name="Segnaposto contenuto 4">
            <a:extLst>
              <a:ext uri="{FF2B5EF4-FFF2-40B4-BE49-F238E27FC236}">
                <a16:creationId xmlns:a16="http://schemas.microsoft.com/office/drawing/2014/main" id="{1D1670A1-18DD-0D43-A43F-85DA35FE7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3680" y="1266285"/>
            <a:ext cx="7560413" cy="4325429"/>
          </a:xfrm>
        </p:spPr>
      </p:pic>
      <p:sp>
        <p:nvSpPr>
          <p:cNvPr id="4" name="Segnaposto contenuto 2">
            <a:extLst>
              <a:ext uri="{FF2B5EF4-FFF2-40B4-BE49-F238E27FC236}">
                <a16:creationId xmlns:a16="http://schemas.microsoft.com/office/drawing/2014/main" id="{1249FE6A-994B-0549-9EE8-1F55ACA5EA0B}"/>
              </a:ext>
            </a:extLst>
          </p:cNvPr>
          <p:cNvSpPr txBox="1">
            <a:spLocks/>
          </p:cNvSpPr>
          <p:nvPr/>
        </p:nvSpPr>
        <p:spPr>
          <a:xfrm>
            <a:off x="577942" y="1068133"/>
            <a:ext cx="3729372" cy="52422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it-IT" dirty="0"/>
          </a:p>
        </p:txBody>
      </p:sp>
      <p:sp>
        <p:nvSpPr>
          <p:cNvPr id="7" name="Segnaposto contenuto 2">
            <a:extLst>
              <a:ext uri="{FF2B5EF4-FFF2-40B4-BE49-F238E27FC236}">
                <a16:creationId xmlns:a16="http://schemas.microsoft.com/office/drawing/2014/main" id="{A4EC3583-775A-834C-955D-B9838312B29F}"/>
              </a:ext>
            </a:extLst>
          </p:cNvPr>
          <p:cNvSpPr txBox="1">
            <a:spLocks/>
          </p:cNvSpPr>
          <p:nvPr/>
        </p:nvSpPr>
        <p:spPr>
          <a:xfrm>
            <a:off x="577942" y="2085695"/>
            <a:ext cx="3729372" cy="31446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In questa Schermata, viene implementata la cinematica inversa: è quindi possibile inserire le coordinate desiderate per la pinza, con la possibilità anche di scegliere tra la modalità </a:t>
            </a:r>
            <a:r>
              <a:rPr lang="it-IT" u="sng" dirty="0">
                <a:solidFill>
                  <a:srgbClr val="C00000"/>
                </a:solidFill>
              </a:rPr>
              <a:t>gomito alto</a:t>
            </a:r>
            <a:r>
              <a:rPr lang="it-IT" dirty="0"/>
              <a:t>, e la modalità </a:t>
            </a:r>
            <a:r>
              <a:rPr lang="it-IT" u="sng" dirty="0">
                <a:solidFill>
                  <a:srgbClr val="C00000"/>
                </a:solidFill>
              </a:rPr>
              <a:t>gomito basso</a:t>
            </a:r>
            <a:r>
              <a:rPr lang="it-IT" dirty="0"/>
              <a:t>.</a:t>
            </a:r>
          </a:p>
        </p:txBody>
      </p:sp>
      <p:sp>
        <p:nvSpPr>
          <p:cNvPr id="8" name="Cornice 7">
            <a:extLst>
              <a:ext uri="{FF2B5EF4-FFF2-40B4-BE49-F238E27FC236}">
                <a16:creationId xmlns:a16="http://schemas.microsoft.com/office/drawing/2014/main" id="{43CFED03-385D-FF4F-BC36-A8A8F74B6E42}"/>
              </a:ext>
            </a:extLst>
          </p:cNvPr>
          <p:cNvSpPr/>
          <p:nvPr/>
        </p:nvSpPr>
        <p:spPr>
          <a:xfrm>
            <a:off x="9129789" y="2614242"/>
            <a:ext cx="1108915" cy="643438"/>
          </a:xfrm>
          <a:prstGeom prst="frame">
            <a:avLst>
              <a:gd name="adj1" fmla="val 11408"/>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asellaDiTesto 9">
            <a:extLst>
              <a:ext uri="{FF2B5EF4-FFF2-40B4-BE49-F238E27FC236}">
                <a16:creationId xmlns:a16="http://schemas.microsoft.com/office/drawing/2014/main" id="{642864D5-8553-CA48-8654-0F82188F3B73}"/>
              </a:ext>
            </a:extLst>
          </p:cNvPr>
          <p:cNvSpPr txBox="1"/>
          <p:nvPr/>
        </p:nvSpPr>
        <p:spPr>
          <a:xfrm>
            <a:off x="8978183" y="595302"/>
            <a:ext cx="1678075" cy="646331"/>
          </a:xfrm>
          <a:prstGeom prst="rect">
            <a:avLst/>
          </a:prstGeom>
          <a:noFill/>
        </p:spPr>
        <p:txBody>
          <a:bodyPr wrap="square" rtlCol="0">
            <a:spAutoFit/>
          </a:bodyPr>
          <a:lstStyle/>
          <a:p>
            <a:r>
              <a:rPr lang="it-IT" dirty="0">
                <a:solidFill>
                  <a:schemeClr val="accent5"/>
                </a:solidFill>
              </a:rPr>
              <a:t>Scelta della modalità</a:t>
            </a:r>
          </a:p>
        </p:txBody>
      </p:sp>
      <p:sp>
        <p:nvSpPr>
          <p:cNvPr id="11" name="Freccia destra 10">
            <a:extLst>
              <a:ext uri="{FF2B5EF4-FFF2-40B4-BE49-F238E27FC236}">
                <a16:creationId xmlns:a16="http://schemas.microsoft.com/office/drawing/2014/main" id="{B383BCD8-36AE-3745-8061-7503EA203683}"/>
              </a:ext>
            </a:extLst>
          </p:cNvPr>
          <p:cNvSpPr/>
          <p:nvPr/>
        </p:nvSpPr>
        <p:spPr>
          <a:xfrm rot="5400000">
            <a:off x="9252901" y="1793308"/>
            <a:ext cx="1523824" cy="266366"/>
          </a:xfrm>
          <a:prstGeom prst="rightArrow">
            <a:avLst>
              <a:gd name="adj1" fmla="val 50000"/>
              <a:gd name="adj2" fmla="val 9614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CFA51959-2609-244C-B45A-B397417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506" y="1957180"/>
            <a:ext cx="732930" cy="2068168"/>
          </a:xfrm>
          <a:prstGeom prst="rect">
            <a:avLst/>
          </a:prstGeom>
        </p:spPr>
      </p:pic>
      <p:sp>
        <p:nvSpPr>
          <p:cNvPr id="12" name="Cornice 11">
            <a:extLst>
              <a:ext uri="{FF2B5EF4-FFF2-40B4-BE49-F238E27FC236}">
                <a16:creationId xmlns:a16="http://schemas.microsoft.com/office/drawing/2014/main" id="{07A354C3-241E-4947-94A1-ED759F7226D3}"/>
              </a:ext>
            </a:extLst>
          </p:cNvPr>
          <p:cNvSpPr/>
          <p:nvPr/>
        </p:nvSpPr>
        <p:spPr>
          <a:xfrm>
            <a:off x="4373313" y="1957180"/>
            <a:ext cx="1241192" cy="1982113"/>
          </a:xfrm>
          <a:prstGeom prst="frame">
            <a:avLst>
              <a:gd name="adj1" fmla="val 627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Cornice 13">
            <a:extLst>
              <a:ext uri="{FF2B5EF4-FFF2-40B4-BE49-F238E27FC236}">
                <a16:creationId xmlns:a16="http://schemas.microsoft.com/office/drawing/2014/main" id="{6D14ECCC-866E-B743-9BCE-4534123744DA}"/>
              </a:ext>
            </a:extLst>
          </p:cNvPr>
          <p:cNvSpPr/>
          <p:nvPr/>
        </p:nvSpPr>
        <p:spPr>
          <a:xfrm>
            <a:off x="5645244" y="1957181"/>
            <a:ext cx="846950" cy="1982112"/>
          </a:xfrm>
          <a:prstGeom prst="frame">
            <a:avLst>
              <a:gd name="adj1" fmla="val 997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Tree>
    <p:extLst>
      <p:ext uri="{BB962C8B-B14F-4D97-AF65-F5344CB8AC3E}">
        <p14:creationId xmlns:p14="http://schemas.microsoft.com/office/powerpoint/2010/main" val="332412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74FEB3C-A211-AC48-B47D-B97E0092E954}"/>
              </a:ext>
            </a:extLst>
          </p:cNvPr>
          <p:cNvSpPr>
            <a:spLocks noGrp="1"/>
          </p:cNvSpPr>
          <p:nvPr>
            <p:ph type="title"/>
          </p:nvPr>
        </p:nvSpPr>
        <p:spPr>
          <a:xfrm>
            <a:off x="362703" y="226141"/>
            <a:ext cx="8596668" cy="668492"/>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it-IT" dirty="0"/>
              <a:t>Inverse </a:t>
            </a:r>
            <a:r>
              <a:rPr lang="it-IT" dirty="0" err="1"/>
              <a:t>Kinematics</a:t>
            </a:r>
            <a:r>
              <a:rPr lang="it-IT" dirty="0"/>
              <a:t>: Formule</a:t>
            </a:r>
          </a:p>
        </p:txBody>
      </p:sp>
      <p:pic>
        <p:nvPicPr>
          <p:cNvPr id="3" name="Immagine 2">
            <a:extLst>
              <a:ext uri="{FF2B5EF4-FFF2-40B4-BE49-F238E27FC236}">
                <a16:creationId xmlns:a16="http://schemas.microsoft.com/office/drawing/2014/main" id="{F8EB2CF2-089F-544B-9FB0-DD8C3A30C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04" y="1843557"/>
            <a:ext cx="10234192" cy="4149468"/>
          </a:xfrm>
          <a:prstGeom prst="rect">
            <a:avLst/>
          </a:prstGeom>
          <a:ln w="76200">
            <a:solidFill>
              <a:srgbClr val="C00000"/>
            </a:solidFill>
          </a:ln>
        </p:spPr>
      </p:pic>
    </p:spTree>
    <p:extLst>
      <p:ext uri="{BB962C8B-B14F-4D97-AF65-F5344CB8AC3E}">
        <p14:creationId xmlns:p14="http://schemas.microsoft.com/office/powerpoint/2010/main" val="4158326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CCE1B79-C4C9-3A43-8B42-FDD3A43CD8B8}"/>
              </a:ext>
            </a:extLst>
          </p:cNvPr>
          <p:cNvSpPr txBox="1">
            <a:spLocks/>
          </p:cNvSpPr>
          <p:nvPr/>
        </p:nvSpPr>
        <p:spPr>
          <a:xfrm>
            <a:off x="362703" y="226141"/>
            <a:ext cx="2985978" cy="6684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it-IT" dirty="0"/>
              <a:t>In Conclusione</a:t>
            </a:r>
          </a:p>
        </p:txBody>
      </p:sp>
      <p:pic>
        <p:nvPicPr>
          <p:cNvPr id="5" name="video_2019-05-07_13-55-37">
            <a:hlinkClick r:id="" action="ppaction://media"/>
            <a:extLst>
              <a:ext uri="{FF2B5EF4-FFF2-40B4-BE49-F238E27FC236}">
                <a16:creationId xmlns:a16="http://schemas.microsoft.com/office/drawing/2014/main" id="{B8F4D194-D961-6B4D-BF00-42A533B27D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75514" y="0"/>
            <a:ext cx="3865562" cy="6858000"/>
          </a:xfrm>
          <a:prstGeom prst="rect">
            <a:avLst/>
          </a:prstGeom>
        </p:spPr>
      </p:pic>
      <p:pic>
        <p:nvPicPr>
          <p:cNvPr id="6" name="Immagine 5">
            <a:extLst>
              <a:ext uri="{FF2B5EF4-FFF2-40B4-BE49-F238E27FC236}">
                <a16:creationId xmlns:a16="http://schemas.microsoft.com/office/drawing/2014/main" id="{B0BD6D50-ABFC-2347-B5CD-687BD6DDB2BE}"/>
              </a:ext>
            </a:extLst>
          </p:cNvPr>
          <p:cNvPicPr>
            <a:picLocks noChangeAspect="1"/>
          </p:cNvPicPr>
          <p:nvPr/>
        </p:nvPicPr>
        <p:blipFill>
          <a:blip r:embed="rId5"/>
          <a:stretch>
            <a:fillRect/>
          </a:stretch>
        </p:blipFill>
        <p:spPr>
          <a:xfrm>
            <a:off x="0" y="-2204"/>
            <a:ext cx="9166034" cy="6860204"/>
          </a:xfrm>
          <a:prstGeom prst="rect">
            <a:avLst/>
          </a:prstGeom>
        </p:spPr>
      </p:pic>
    </p:spTree>
    <p:extLst>
      <p:ext uri="{BB962C8B-B14F-4D97-AF65-F5344CB8AC3E}">
        <p14:creationId xmlns:p14="http://schemas.microsoft.com/office/powerpoint/2010/main" val="220873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9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7DCB-6979-43F6-AD28-1BB2E791BC63}"/>
              </a:ext>
            </a:extLst>
          </p:cNvPr>
          <p:cNvSpPr>
            <a:spLocks noGrp="1"/>
          </p:cNvSpPr>
          <p:nvPr>
            <p:ph type="title"/>
          </p:nvPr>
        </p:nvSpPr>
        <p:spPr>
          <a:xfrm>
            <a:off x="677334" y="609600"/>
            <a:ext cx="4593166" cy="673100"/>
          </a:xfrm>
        </p:spPr>
        <p:txBody>
          <a:bodyPr/>
          <a:lstStyle/>
          <a:p>
            <a:r>
              <a:rPr lang="it-IT" dirty="0"/>
              <a:t>Connettore D-Sub50</a:t>
            </a:r>
          </a:p>
        </p:txBody>
      </p:sp>
      <p:pic>
        <p:nvPicPr>
          <p:cNvPr id="5" name="Segnaposto contenuto 4">
            <a:extLst>
              <a:ext uri="{FF2B5EF4-FFF2-40B4-BE49-F238E27FC236}">
                <a16:creationId xmlns:a16="http://schemas.microsoft.com/office/drawing/2014/main" id="{EF2FF5B5-4257-4F17-9938-F07AAD5CA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568185"/>
            <a:ext cx="4866591" cy="2196000"/>
          </a:xfrm>
        </p:spPr>
      </p:pic>
      <p:pic>
        <p:nvPicPr>
          <p:cNvPr id="13" name="Immagine 12">
            <a:extLst>
              <a:ext uri="{FF2B5EF4-FFF2-40B4-BE49-F238E27FC236}">
                <a16:creationId xmlns:a16="http://schemas.microsoft.com/office/drawing/2014/main" id="{EA8836DA-7B7E-45EE-BDD1-0B8F88A3B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598" y="1594570"/>
            <a:ext cx="4957393" cy="2196000"/>
          </a:xfrm>
          <a:prstGeom prst="rect">
            <a:avLst/>
          </a:prstGeom>
        </p:spPr>
      </p:pic>
      <p:pic>
        <p:nvPicPr>
          <p:cNvPr id="15" name="Immagine 14">
            <a:extLst>
              <a:ext uri="{FF2B5EF4-FFF2-40B4-BE49-F238E27FC236}">
                <a16:creationId xmlns:a16="http://schemas.microsoft.com/office/drawing/2014/main" id="{91A463CC-A061-4C10-AC94-86A6E79D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790570"/>
            <a:ext cx="4845917" cy="2592000"/>
          </a:xfrm>
          <a:prstGeom prst="rect">
            <a:avLst/>
          </a:prstGeom>
        </p:spPr>
      </p:pic>
      <p:pic>
        <p:nvPicPr>
          <p:cNvPr id="17" name="Immagine 16">
            <a:extLst>
              <a:ext uri="{FF2B5EF4-FFF2-40B4-BE49-F238E27FC236}">
                <a16:creationId xmlns:a16="http://schemas.microsoft.com/office/drawing/2014/main" id="{EC64DA7F-18ED-44BE-92C1-FFF8A38A0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8" y="4395842"/>
            <a:ext cx="5137737" cy="1332000"/>
          </a:xfrm>
          <a:prstGeom prst="rect">
            <a:avLst/>
          </a:prstGeom>
        </p:spPr>
      </p:pic>
    </p:spTree>
    <p:extLst>
      <p:ext uri="{BB962C8B-B14F-4D97-AF65-F5344CB8AC3E}">
        <p14:creationId xmlns:p14="http://schemas.microsoft.com/office/powerpoint/2010/main" val="185777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0BA2DD-B116-408C-8DC5-447AE172EFD8}"/>
              </a:ext>
            </a:extLst>
          </p:cNvPr>
          <p:cNvSpPr>
            <a:spLocks noGrp="1"/>
          </p:cNvSpPr>
          <p:nvPr>
            <p:ph type="title"/>
          </p:nvPr>
        </p:nvSpPr>
        <p:spPr>
          <a:xfrm>
            <a:off x="677334" y="121920"/>
            <a:ext cx="8596668" cy="692727"/>
          </a:xfrm>
        </p:spPr>
        <p:txBody>
          <a:bodyPr/>
          <a:lstStyle/>
          <a:p>
            <a:r>
              <a:rPr lang="it-IT" dirty="0"/>
              <a:t>Motor Driver</a:t>
            </a:r>
          </a:p>
        </p:txBody>
      </p:sp>
      <p:sp>
        <p:nvSpPr>
          <p:cNvPr id="3" name="Segnaposto contenuto 2">
            <a:extLst>
              <a:ext uri="{FF2B5EF4-FFF2-40B4-BE49-F238E27FC236}">
                <a16:creationId xmlns:a16="http://schemas.microsoft.com/office/drawing/2014/main" id="{7B83622D-4E4A-43CA-9E3C-DFC1BED2229E}"/>
              </a:ext>
            </a:extLst>
          </p:cNvPr>
          <p:cNvSpPr>
            <a:spLocks noGrp="1"/>
          </p:cNvSpPr>
          <p:nvPr>
            <p:ph idx="1"/>
          </p:nvPr>
        </p:nvSpPr>
        <p:spPr>
          <a:xfrm>
            <a:off x="677334" y="689235"/>
            <a:ext cx="10489430" cy="416356"/>
          </a:xfrm>
        </p:spPr>
        <p:txBody>
          <a:bodyPr>
            <a:normAutofit/>
          </a:bodyPr>
          <a:lstStyle/>
          <a:p>
            <a:r>
              <a:rPr lang="it-IT" dirty="0"/>
              <a:t>I motori sono pilotati da 3 L298, i quali sono dei doppi ponti-H</a:t>
            </a:r>
          </a:p>
        </p:txBody>
      </p:sp>
      <p:pic>
        <p:nvPicPr>
          <p:cNvPr id="5" name="Immagine 4">
            <a:extLst>
              <a:ext uri="{FF2B5EF4-FFF2-40B4-BE49-F238E27FC236}">
                <a16:creationId xmlns:a16="http://schemas.microsoft.com/office/drawing/2014/main" id="{C7D2C536-1BB7-4E24-A89D-98F53EF9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21" y="1105590"/>
            <a:ext cx="7158179" cy="3797287"/>
          </a:xfrm>
          <a:prstGeom prst="rect">
            <a:avLst/>
          </a:prstGeom>
        </p:spPr>
      </p:pic>
      <p:sp>
        <p:nvSpPr>
          <p:cNvPr id="7" name="Segnaposto contenuto 2">
            <a:extLst>
              <a:ext uri="{FF2B5EF4-FFF2-40B4-BE49-F238E27FC236}">
                <a16:creationId xmlns:a16="http://schemas.microsoft.com/office/drawing/2014/main" id="{4BF0D803-1F38-4956-B5C1-3BD08C24D090}"/>
              </a:ext>
            </a:extLst>
          </p:cNvPr>
          <p:cNvSpPr txBox="1">
            <a:spLocks/>
          </p:cNvSpPr>
          <p:nvPr/>
        </p:nvSpPr>
        <p:spPr>
          <a:xfrm>
            <a:off x="601134" y="5033094"/>
            <a:ext cx="7171266" cy="172330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dirty="0"/>
              <a:t>Ogni driver può erogare per ogni uscita 2 A (normalmente)</a:t>
            </a:r>
          </a:p>
          <a:p>
            <a:r>
              <a:rPr lang="it-IT" dirty="0"/>
              <a:t>Può gestire ogni chip 25 Watt</a:t>
            </a:r>
          </a:p>
          <a:p>
            <a:r>
              <a:rPr lang="it-IT" dirty="0"/>
              <a:t>Permette della lettura della corrente passante sul motore</a:t>
            </a:r>
          </a:p>
          <a:p>
            <a:r>
              <a:rPr lang="it-IT" dirty="0"/>
              <a:t>E’ resistente a forti disturbi sui segnali di controllo</a:t>
            </a:r>
          </a:p>
        </p:txBody>
      </p:sp>
      <p:sp>
        <p:nvSpPr>
          <p:cNvPr id="10" name="Ovale 9">
            <a:extLst>
              <a:ext uri="{FF2B5EF4-FFF2-40B4-BE49-F238E27FC236}">
                <a16:creationId xmlns:a16="http://schemas.microsoft.com/office/drawing/2014/main" id="{ED19CE41-C30C-4760-9FB9-FE24E6A15CFC}"/>
              </a:ext>
            </a:extLst>
          </p:cNvPr>
          <p:cNvSpPr/>
          <p:nvPr/>
        </p:nvSpPr>
        <p:spPr>
          <a:xfrm>
            <a:off x="1676400" y="4099315"/>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
        <p:nvSpPr>
          <p:cNvPr id="11" name="Ovale 10">
            <a:extLst>
              <a:ext uri="{FF2B5EF4-FFF2-40B4-BE49-F238E27FC236}">
                <a16:creationId xmlns:a16="http://schemas.microsoft.com/office/drawing/2014/main" id="{F94EAEBC-4413-421D-9CFB-415612804459}"/>
              </a:ext>
            </a:extLst>
          </p:cNvPr>
          <p:cNvSpPr/>
          <p:nvPr/>
        </p:nvSpPr>
        <p:spPr>
          <a:xfrm>
            <a:off x="5181600" y="4117772"/>
            <a:ext cx="1828799" cy="803562"/>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dirty="0">
              <a:solidFill>
                <a:srgbClr val="FF0000"/>
              </a:solidFill>
            </a:endParaRPr>
          </a:p>
        </p:txBody>
      </p:sp>
    </p:spTree>
    <p:extLst>
      <p:ext uri="{BB962C8B-B14F-4D97-AF65-F5344CB8AC3E}">
        <p14:creationId xmlns:p14="http://schemas.microsoft.com/office/powerpoint/2010/main" val="154396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46001859-1AB1-44ED-9DA0-4837494554AB}"/>
              </a:ext>
            </a:extLst>
          </p:cNvPr>
          <p:cNvSpPr>
            <a:spLocks noGrp="1"/>
          </p:cNvSpPr>
          <p:nvPr>
            <p:ph type="title"/>
          </p:nvPr>
        </p:nvSpPr>
        <p:spPr>
          <a:xfrm>
            <a:off x="347134" y="279400"/>
            <a:ext cx="8596668" cy="692727"/>
          </a:xfrm>
        </p:spPr>
        <p:txBody>
          <a:bodyPr/>
          <a:lstStyle/>
          <a:p>
            <a:r>
              <a:rPr lang="it-IT" dirty="0"/>
              <a:t>Motor Drive Circuit</a:t>
            </a:r>
          </a:p>
        </p:txBody>
      </p:sp>
      <p:pic>
        <p:nvPicPr>
          <p:cNvPr id="11" name="Immagine 10">
            <a:extLst>
              <a:ext uri="{FF2B5EF4-FFF2-40B4-BE49-F238E27FC236}">
                <a16:creationId xmlns:a16="http://schemas.microsoft.com/office/drawing/2014/main" id="{4C9E9B0D-F203-4012-99CA-2D3E905C0D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169660"/>
            <a:ext cx="12192000" cy="5229879"/>
          </a:xfrm>
          <a:prstGeom prst="rect">
            <a:avLst/>
          </a:prstGeom>
        </p:spPr>
      </p:pic>
    </p:spTree>
    <p:extLst>
      <p:ext uri="{BB962C8B-B14F-4D97-AF65-F5344CB8AC3E}">
        <p14:creationId xmlns:p14="http://schemas.microsoft.com/office/powerpoint/2010/main" val="111721705"/>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751</TotalTime>
  <Words>2718</Words>
  <Application>Microsoft Macintosh PowerPoint</Application>
  <PresentationFormat>Widescreen</PresentationFormat>
  <Paragraphs>334</Paragraphs>
  <Slides>67</Slides>
  <Notes>0</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67</vt:i4>
      </vt:variant>
    </vt:vector>
  </HeadingPairs>
  <TitlesOfParts>
    <vt:vector size="73" baseType="lpstr">
      <vt:lpstr>Arial</vt:lpstr>
      <vt:lpstr>Arial Rounded MT Bold</vt:lpstr>
      <vt:lpstr>Cambria Math</vt:lpstr>
      <vt:lpstr>Trebuchet MS</vt:lpstr>
      <vt:lpstr>Wingdings 3</vt:lpstr>
      <vt:lpstr>Sfaccettatura</vt:lpstr>
      <vt:lpstr>Controlli Automatici A.A. 2018-2019 Robot Antropomorfo </vt:lpstr>
      <vt:lpstr>Stuttura del proggetto</vt:lpstr>
      <vt:lpstr>Cosa abbiamo fatto:</vt:lpstr>
      <vt:lpstr>Presentazione standard di PowerPoint</vt:lpstr>
      <vt:lpstr>Hardware &amp; Firmware</vt:lpstr>
      <vt:lpstr>Alimentatore</vt:lpstr>
      <vt:lpstr>Connettore D-Sub50</vt:lpstr>
      <vt:lpstr>Motor Driver</vt:lpstr>
      <vt:lpstr>Motor Drive Circuit</vt:lpstr>
      <vt:lpstr>Logica di comando del Software</vt:lpstr>
      <vt:lpstr>Logica di comando del Software</vt:lpstr>
      <vt:lpstr>Sensore di Corrente: ACS712</vt:lpstr>
      <vt:lpstr>Schema a blocchi:</vt:lpstr>
      <vt:lpstr>Comportamento da Datasheet</vt:lpstr>
      <vt:lpstr>ADC dell’ATMEGA 2560</vt:lpstr>
      <vt:lpstr>Setup Per leggere la corrente</vt:lpstr>
      <vt:lpstr>Lettura Differenziale</vt:lpstr>
      <vt:lpstr>Encoder &amp; MicroSwitch</vt:lpstr>
      <vt:lpstr>Encoder &amp; MicroSwitch</vt:lpstr>
      <vt:lpstr>Encoder &amp; MicroSwitch</vt:lpstr>
      <vt:lpstr>Encoder &amp; MicroSwitch</vt:lpstr>
      <vt:lpstr>Encoder &amp; MicroSwitch</vt:lpstr>
      <vt:lpstr>Encoder &amp; MicroSwitch</vt:lpstr>
      <vt:lpstr>Comunicazione Arduino e Raspberry</vt:lpstr>
      <vt:lpstr>Software Arduino e Raspberry Pi</vt:lpstr>
      <vt:lpstr>Software Arduino e Raspberry</vt:lpstr>
      <vt:lpstr>SPI</vt:lpstr>
      <vt:lpstr>Ma come funziona una comunicazione SPI?</vt:lpstr>
      <vt:lpstr>Ma come funziona una comunicazione SPI?</vt:lpstr>
      <vt:lpstr>Cosa è stato fatto sulla Raspberry Pi?</vt:lpstr>
      <vt:lpstr>Settings personali delle Board</vt:lpstr>
      <vt:lpstr>PID Section</vt:lpstr>
      <vt:lpstr>CONTROLLORI PID</vt:lpstr>
      <vt:lpstr>Presentazione standard di PowerPoint</vt:lpstr>
      <vt:lpstr>Azione Proporzionale</vt:lpstr>
      <vt:lpstr>Azione Integrale</vt:lpstr>
      <vt:lpstr>Azione Derivativa</vt:lpstr>
      <vt:lpstr> Sistema non lineare  </vt:lpstr>
      <vt:lpstr>COPPIA DIFFERENZIALE   - La coppia deve ruotare contemporaneamente per variare il ‘Pitch’, cioè l’angolo θ intorno all'asse y.  - La coppia deve ruotare in senso opposto per variare il ‘Roll’, cioè l’angolo ψ intorno all'asse x.</vt:lpstr>
      <vt:lpstr>Oggetto PID nel codice </vt:lpstr>
      <vt:lpstr>UpdateSat</vt:lpstr>
      <vt:lpstr>La Derivata sperimentale</vt:lpstr>
      <vt:lpstr>Deadzone</vt:lpstr>
      <vt:lpstr>Filtro antiDeadzone</vt:lpstr>
      <vt:lpstr>Schema pid completo su Simulink</vt:lpstr>
      <vt:lpstr>Presentazione standard di PowerPoint</vt:lpstr>
      <vt:lpstr>Comunicazione RaspBerry - Python </vt:lpstr>
      <vt:lpstr>Albero degli eventi </vt:lpstr>
      <vt:lpstr>Ridirezionamento Canali</vt:lpstr>
      <vt:lpstr>Funzione invia: </vt:lpstr>
      <vt:lpstr>Funzione invia: Controllo </vt:lpstr>
      <vt:lpstr>Funzione leggi:</vt:lpstr>
      <vt:lpstr>Presentazione standard di PowerPoint</vt:lpstr>
      <vt:lpstr>Interfaccia Utente</vt:lpstr>
      <vt:lpstr>Grafica</vt:lpstr>
      <vt:lpstr>Qt Designer</vt:lpstr>
      <vt:lpstr>Qt creator: Pulsanti principali</vt:lpstr>
      <vt:lpstr>Struttura del codice : Definizione delle liste di pagina </vt:lpstr>
      <vt:lpstr>Python : Lista Eventi </vt:lpstr>
      <vt:lpstr>Set up : Schermata</vt:lpstr>
      <vt:lpstr>Set up : Schermata</vt:lpstr>
      <vt:lpstr>Direct EncoderSteps : Schermata  </vt:lpstr>
      <vt:lpstr>Direct AngularPosition </vt:lpstr>
      <vt:lpstr>Direct AngularPosition: Formule </vt:lpstr>
      <vt:lpstr>Inverse Kinematics</vt:lpstr>
      <vt:lpstr>Inverse Kinematics: Formule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 Automatici Robot Antropomorfo </dc:title>
  <dc:creator>nicolo del papa</dc:creator>
  <cp:lastModifiedBy>alberto menichelli</cp:lastModifiedBy>
  <cp:revision>85</cp:revision>
  <dcterms:created xsi:type="dcterms:W3CDTF">2019-04-17T14:08:39Z</dcterms:created>
  <dcterms:modified xsi:type="dcterms:W3CDTF">2019-05-07T12:02:01Z</dcterms:modified>
</cp:coreProperties>
</file>